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56" r:id="rId2"/>
  </p:sldMasterIdLst>
  <p:notesMasterIdLst>
    <p:notesMasterId r:id="rId30"/>
  </p:notesMasterIdLst>
  <p:handoutMasterIdLst>
    <p:handoutMasterId r:id="rId31"/>
  </p:handoutMasterIdLst>
  <p:sldIdLst>
    <p:sldId id="450" r:id="rId3"/>
    <p:sldId id="395" r:id="rId4"/>
    <p:sldId id="443" r:id="rId5"/>
    <p:sldId id="429" r:id="rId6"/>
    <p:sldId id="444" r:id="rId7"/>
    <p:sldId id="428" r:id="rId8"/>
    <p:sldId id="449" r:id="rId9"/>
    <p:sldId id="409" r:id="rId10"/>
    <p:sldId id="425" r:id="rId11"/>
    <p:sldId id="453" r:id="rId12"/>
    <p:sldId id="447" r:id="rId13"/>
    <p:sldId id="372" r:id="rId14"/>
    <p:sldId id="441" r:id="rId15"/>
    <p:sldId id="442" r:id="rId16"/>
    <p:sldId id="367" r:id="rId17"/>
    <p:sldId id="448" r:id="rId18"/>
    <p:sldId id="437" r:id="rId19"/>
    <p:sldId id="454" r:id="rId20"/>
    <p:sldId id="445" r:id="rId21"/>
    <p:sldId id="451" r:id="rId22"/>
    <p:sldId id="432" r:id="rId23"/>
    <p:sldId id="436" r:id="rId24"/>
    <p:sldId id="402" r:id="rId25"/>
    <p:sldId id="446" r:id="rId26"/>
    <p:sldId id="440" r:id="rId27"/>
    <p:sldId id="452" r:id="rId28"/>
    <p:sldId id="433" r:id="rId2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38" userDrawn="1">
          <p15:clr>
            <a:srgbClr val="A4A3A4"/>
          </p15:clr>
        </p15:guide>
        <p15:guide id="2" pos="211" userDrawn="1">
          <p15:clr>
            <a:srgbClr val="A4A3A4"/>
          </p15:clr>
        </p15:guide>
        <p15:guide id="3" orient="horz" pos="634">
          <p15:clr>
            <a:srgbClr val="A4A3A4"/>
          </p15:clr>
        </p15:guide>
        <p15:guide id="4" pos="230">
          <p15:clr>
            <a:srgbClr val="A4A3A4"/>
          </p15:clr>
        </p15:guide>
        <p15:guide id="5" pos="431">
          <p15:clr>
            <a:srgbClr val="A4A3A4"/>
          </p15:clr>
        </p15:guide>
        <p15:guide id="6" orient="horz" pos="4022">
          <p15:clr>
            <a:srgbClr val="A4A3A4"/>
          </p15:clr>
        </p15:guide>
        <p15:guide id="7" orient="horz" pos="293">
          <p15:clr>
            <a:srgbClr val="A4A3A4"/>
          </p15:clr>
        </p15:guide>
        <p15:guide id="8" pos="5448">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uce Counts" initials="BC" lastIdx="2" clrIdx="0">
    <p:extLst/>
  </p:cmAuthor>
  <p:cmAuthor id="2" name="Marcio fonseca" initials="Mf" lastIdx="29" clrIdx="1">
    <p:extLst/>
  </p:cmAuthor>
  <p:cmAuthor id="3" name="Fiona" initials="F"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5DE8A"/>
    <a:srgbClr val="000000"/>
    <a:srgbClr val="CC0000"/>
    <a:srgbClr val="FBE48F"/>
    <a:srgbClr val="E7E6E6"/>
    <a:srgbClr val="103953"/>
    <a:srgbClr val="201C1E"/>
    <a:srgbClr val="0D0D0D"/>
    <a:srgbClr val="FFFFFF"/>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06" autoAdjust="0"/>
    <p:restoredTop sz="89474" autoAdjust="0"/>
  </p:normalViewPr>
  <p:slideViewPr>
    <p:cSldViewPr snapToGrid="0" snapToObjects="1">
      <p:cViewPr varScale="1">
        <p:scale>
          <a:sx n="76" d="100"/>
          <a:sy n="76" d="100"/>
        </p:scale>
        <p:origin x="79" y="96"/>
      </p:cViewPr>
      <p:guideLst>
        <p:guide orient="horz" pos="1638"/>
        <p:guide pos="211"/>
        <p:guide orient="horz" pos="634"/>
        <p:guide pos="230"/>
        <p:guide pos="431"/>
        <p:guide orient="horz" pos="4022"/>
        <p:guide orient="horz" pos="293"/>
        <p:guide pos="5448"/>
      </p:guideLst>
    </p:cSldViewPr>
  </p:slideViewPr>
  <p:outlineViewPr>
    <p:cViewPr>
      <p:scale>
        <a:sx n="33" d="100"/>
        <a:sy n="33" d="100"/>
      </p:scale>
      <p:origin x="0" y="-168"/>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84" d="100"/>
          <a:sy n="84" d="100"/>
        </p:scale>
        <p:origin x="-3768" y="-84"/>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2" Type="http://schemas.openxmlformats.org/officeDocument/2006/relationships/oleObject" Target="file:///C:\Goldplay\M&amp;A\comparables\comaprableresourcesNEW.xlsx" TargetMode="External"/><Relationship Id="rId1" Type="http://schemas.openxmlformats.org/officeDocument/2006/relationships/image" Target="../media/image23.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solidFill>
                  <a:schemeClr val="accent4">
                    <a:lumMod val="40000"/>
                    <a:lumOff val="60000"/>
                  </a:schemeClr>
                </a:solidFill>
              </a:rPr>
              <a:t>UNDERVALUED RELATIVE TO PEER ASSETS </a:t>
            </a:r>
          </a:p>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solidFill>
                  <a:schemeClr val="accent4">
                    <a:lumMod val="40000"/>
                    <a:lumOff val="60000"/>
                  </a:schemeClr>
                </a:solidFill>
              </a:rPr>
              <a:t>COMPARISON WITH RECENT ACQUISITIONS </a:t>
            </a:r>
          </a:p>
        </c:rich>
      </c:tx>
      <c:overlay val="0"/>
      <c:spPr>
        <a:noFill/>
        <a:ln>
          <a:noFill/>
        </a:ln>
        <a:effectLst/>
      </c:spPr>
    </c:title>
    <c:autoTitleDeleted val="0"/>
    <c:plotArea>
      <c:layout/>
      <c:bubbleChart>
        <c:varyColors val="0"/>
        <c:ser>
          <c:idx val="0"/>
          <c:order val="0"/>
          <c:tx>
            <c:strRef>
              <c:f>Summary!$A$2</c:f>
              <c:strCache>
                <c:ptCount val="1"/>
                <c:pt idx="0">
                  <c:v>SilverTip</c:v>
                </c:pt>
              </c:strCache>
            </c:strRef>
          </c:tx>
          <c:spPr>
            <a:solidFill>
              <a:srgbClr val="FF0000"/>
            </a:solidFill>
            <a:ln>
              <a:noFill/>
            </a:ln>
            <a:effectLst>
              <a:outerShdw blurRad="57150" dist="19050" dir="5400000" algn="ctr" rotWithShape="0">
                <a:srgbClr val="000000">
                  <a:alpha val="63000"/>
                </a:srgbClr>
              </a:outerShdw>
            </a:effectLst>
          </c:spPr>
          <c:invertIfNegative val="0"/>
          <c:xVal>
            <c:numRef>
              <c:f>Summary!$B$1:$K$1</c:f>
              <c:numCache>
                <c:formatCode>General</c:formatCode>
                <c:ptCount val="10"/>
                <c:pt idx="0">
                  <c:v>2010</c:v>
                </c:pt>
                <c:pt idx="1">
                  <c:v>2011</c:v>
                </c:pt>
                <c:pt idx="2">
                  <c:v>2012</c:v>
                </c:pt>
                <c:pt idx="3">
                  <c:v>2014</c:v>
                </c:pt>
                <c:pt idx="4">
                  <c:v>2015</c:v>
                </c:pt>
                <c:pt idx="5">
                  <c:v>2016</c:v>
                </c:pt>
                <c:pt idx="6">
                  <c:v>2017</c:v>
                </c:pt>
                <c:pt idx="7">
                  <c:v>2018</c:v>
                </c:pt>
                <c:pt idx="8">
                  <c:v>2019</c:v>
                </c:pt>
                <c:pt idx="9">
                  <c:v>2020</c:v>
                </c:pt>
              </c:numCache>
            </c:numRef>
          </c:xVal>
          <c:yVal>
            <c:numRef>
              <c:f>Summary!$B$2:$K$2</c:f>
              <c:numCache>
                <c:formatCode>General</c:formatCode>
                <c:ptCount val="10"/>
                <c:pt idx="0" formatCode="_(* #,##0.00_);_(* \(#,##0.00\);_(* &quot;-&quot;??_);_(@_)">
                  <c:v>15</c:v>
                </c:pt>
                <c:pt idx="6" formatCode="_(* #,##0.00_);_(* \(#,##0.00\);_(* &quot;-&quot;??_);_(@_)">
                  <c:v>15</c:v>
                </c:pt>
                <c:pt idx="7" formatCode="_(* #,##0_);_(* \(#,##0\);_(* &quot;-&quot;??_);_(@_)">
                  <c:v>324.67532467532465</c:v>
                </c:pt>
              </c:numCache>
            </c:numRef>
          </c:yVal>
          <c:bubbleSize>
            <c:numLit>
              <c:formatCode>General</c:formatCode>
              <c:ptCount val="10"/>
              <c:pt idx="0">
                <c:v>1</c:v>
              </c:pt>
              <c:pt idx="1">
                <c:v>1</c:v>
              </c:pt>
              <c:pt idx="2">
                <c:v>1</c:v>
              </c:pt>
              <c:pt idx="3">
                <c:v>1</c:v>
              </c:pt>
              <c:pt idx="4">
                <c:v>1</c:v>
              </c:pt>
              <c:pt idx="5">
                <c:v>1</c:v>
              </c:pt>
              <c:pt idx="6">
                <c:v>1</c:v>
              </c:pt>
              <c:pt idx="7">
                <c:v>1</c:v>
              </c:pt>
              <c:pt idx="8">
                <c:v>1</c:v>
              </c:pt>
              <c:pt idx="9">
                <c:v>1</c:v>
              </c:pt>
            </c:numLit>
          </c:bubbleSize>
          <c:bubble3D val="1"/>
          <c:extLst>
            <c:ext xmlns:c16="http://schemas.microsoft.com/office/drawing/2014/chart" uri="{C3380CC4-5D6E-409C-BE32-E72D297353CC}">
              <c16:uniqueId val="{00000000-3D24-4794-A90B-B0B1F9FE795A}"/>
            </c:ext>
          </c:extLst>
        </c:ser>
        <c:ser>
          <c:idx val="1"/>
          <c:order val="1"/>
          <c:tx>
            <c:strRef>
              <c:f>Summary!$A$3</c:f>
              <c:strCache>
                <c:ptCount val="1"/>
                <c:pt idx="0">
                  <c:v>Terranera</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xVal>
            <c:numRef>
              <c:f>Summary!$B$1:$K$1</c:f>
              <c:numCache>
                <c:formatCode>General</c:formatCode>
                <c:ptCount val="10"/>
                <c:pt idx="0">
                  <c:v>2010</c:v>
                </c:pt>
                <c:pt idx="1">
                  <c:v>2011</c:v>
                </c:pt>
                <c:pt idx="2">
                  <c:v>2012</c:v>
                </c:pt>
                <c:pt idx="3">
                  <c:v>2014</c:v>
                </c:pt>
                <c:pt idx="4">
                  <c:v>2015</c:v>
                </c:pt>
                <c:pt idx="5">
                  <c:v>2016</c:v>
                </c:pt>
                <c:pt idx="6">
                  <c:v>2017</c:v>
                </c:pt>
                <c:pt idx="7">
                  <c:v>2018</c:v>
                </c:pt>
                <c:pt idx="8">
                  <c:v>2019</c:v>
                </c:pt>
                <c:pt idx="9">
                  <c:v>2020</c:v>
                </c:pt>
              </c:numCache>
            </c:numRef>
          </c:xVal>
          <c:yVal>
            <c:numRef>
              <c:f>Summary!$B$3:$K$3</c:f>
              <c:numCache>
                <c:formatCode>General</c:formatCode>
                <c:ptCount val="10"/>
                <c:pt idx="0" formatCode="_(* #,##0.00_);_(* \(#,##0.00\);_(* &quot;-&quot;??_);_(@_)">
                  <c:v>3.5714285714285712</c:v>
                </c:pt>
                <c:pt idx="6" formatCode="_(* #,##0.00_);_(* \(#,##0.00\);_(* &quot;-&quot;??_);_(@_)">
                  <c:v>101.2987012987013</c:v>
                </c:pt>
              </c:numCache>
            </c:numRef>
          </c:yVal>
          <c:bubbleSize>
            <c:numLit>
              <c:formatCode>General</c:formatCode>
              <c:ptCount val="10"/>
              <c:pt idx="0">
                <c:v>1</c:v>
              </c:pt>
              <c:pt idx="1">
                <c:v>1</c:v>
              </c:pt>
              <c:pt idx="2">
                <c:v>1</c:v>
              </c:pt>
              <c:pt idx="3">
                <c:v>1</c:v>
              </c:pt>
              <c:pt idx="4">
                <c:v>1</c:v>
              </c:pt>
              <c:pt idx="5">
                <c:v>1</c:v>
              </c:pt>
              <c:pt idx="6">
                <c:v>1</c:v>
              </c:pt>
              <c:pt idx="7">
                <c:v>1</c:v>
              </c:pt>
              <c:pt idx="8">
                <c:v>1</c:v>
              </c:pt>
              <c:pt idx="9">
                <c:v>1</c:v>
              </c:pt>
            </c:numLit>
          </c:bubbleSize>
          <c:bubble3D val="1"/>
          <c:extLst>
            <c:ext xmlns:c16="http://schemas.microsoft.com/office/drawing/2014/chart" uri="{C3380CC4-5D6E-409C-BE32-E72D297353CC}">
              <c16:uniqueId val="{00000001-3D24-4794-A90B-B0B1F9FE795A}"/>
            </c:ext>
          </c:extLst>
        </c:ser>
        <c:ser>
          <c:idx val="2"/>
          <c:order val="2"/>
          <c:tx>
            <c:strRef>
              <c:f>Summary!$A$10</c:f>
              <c:strCache>
                <c:ptCount val="1"/>
                <c:pt idx="0">
                  <c:v>El Compas</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xVal>
            <c:numRef>
              <c:f>Summary!$B$7:$K$7</c:f>
              <c:numCache>
                <c:formatCode>General</c:formatCode>
                <c:ptCount val="10"/>
                <c:pt idx="0">
                  <c:v>2010</c:v>
                </c:pt>
                <c:pt idx="1">
                  <c:v>2011</c:v>
                </c:pt>
                <c:pt idx="2">
                  <c:v>2012</c:v>
                </c:pt>
                <c:pt idx="3">
                  <c:v>2014</c:v>
                </c:pt>
                <c:pt idx="4">
                  <c:v>2015</c:v>
                </c:pt>
                <c:pt idx="5">
                  <c:v>2016</c:v>
                </c:pt>
                <c:pt idx="6">
                  <c:v>2017</c:v>
                </c:pt>
                <c:pt idx="7">
                  <c:v>2018</c:v>
                </c:pt>
                <c:pt idx="8">
                  <c:v>2019</c:v>
                </c:pt>
                <c:pt idx="9">
                  <c:v>2020</c:v>
                </c:pt>
              </c:numCache>
            </c:numRef>
          </c:xVal>
          <c:yVal>
            <c:numRef>
              <c:f>Summary!$B$4:$K$4</c:f>
              <c:numCache>
                <c:formatCode>General</c:formatCode>
                <c:ptCount val="10"/>
                <c:pt idx="4" formatCode="_(* #,##0.00_);_(* \(#,##0.00\);_(* &quot;-&quot;??_);_(@_)">
                  <c:v>1.52</c:v>
                </c:pt>
                <c:pt idx="5" formatCode="_(* #,##0.00_);_(* \(#,##0.00\);_(* &quot;-&quot;??_);_(@_)">
                  <c:v>10.5</c:v>
                </c:pt>
              </c:numCache>
            </c:numRef>
          </c:yVal>
          <c:bubbleSize>
            <c:numLit>
              <c:formatCode>General</c:formatCode>
              <c:ptCount val="10"/>
              <c:pt idx="0">
                <c:v>1</c:v>
              </c:pt>
              <c:pt idx="1">
                <c:v>1</c:v>
              </c:pt>
              <c:pt idx="2">
                <c:v>1</c:v>
              </c:pt>
              <c:pt idx="3">
                <c:v>1</c:v>
              </c:pt>
              <c:pt idx="4">
                <c:v>1</c:v>
              </c:pt>
              <c:pt idx="5">
                <c:v>1</c:v>
              </c:pt>
              <c:pt idx="6">
                <c:v>1</c:v>
              </c:pt>
              <c:pt idx="7">
                <c:v>1</c:v>
              </c:pt>
              <c:pt idx="8">
                <c:v>1</c:v>
              </c:pt>
              <c:pt idx="9">
                <c:v>1</c:v>
              </c:pt>
            </c:numLit>
          </c:bubbleSize>
          <c:bubble3D val="1"/>
          <c:extLst>
            <c:ext xmlns:c16="http://schemas.microsoft.com/office/drawing/2014/chart" uri="{C3380CC4-5D6E-409C-BE32-E72D297353CC}">
              <c16:uniqueId val="{00000002-3D24-4794-A90B-B0B1F9FE795A}"/>
            </c:ext>
          </c:extLst>
        </c:ser>
        <c:ser>
          <c:idx val="3"/>
          <c:order val="3"/>
          <c:tx>
            <c:strRef>
              <c:f>Summary!$A$5</c:f>
              <c:strCache>
                <c:ptCount val="1"/>
                <c:pt idx="0">
                  <c:v>Las Chispas</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xVal>
            <c:numRef>
              <c:f>Summary!$B$1:$K$1</c:f>
              <c:numCache>
                <c:formatCode>General</c:formatCode>
                <c:ptCount val="10"/>
                <c:pt idx="0">
                  <c:v>2010</c:v>
                </c:pt>
                <c:pt idx="1">
                  <c:v>2011</c:v>
                </c:pt>
                <c:pt idx="2">
                  <c:v>2012</c:v>
                </c:pt>
                <c:pt idx="3">
                  <c:v>2014</c:v>
                </c:pt>
                <c:pt idx="4">
                  <c:v>2015</c:v>
                </c:pt>
                <c:pt idx="5">
                  <c:v>2016</c:v>
                </c:pt>
                <c:pt idx="6">
                  <c:v>2017</c:v>
                </c:pt>
                <c:pt idx="7">
                  <c:v>2018</c:v>
                </c:pt>
                <c:pt idx="8">
                  <c:v>2019</c:v>
                </c:pt>
                <c:pt idx="9">
                  <c:v>2020</c:v>
                </c:pt>
              </c:numCache>
            </c:numRef>
          </c:xVal>
          <c:yVal>
            <c:numRef>
              <c:f>Summary!$B$5:$K$5</c:f>
              <c:numCache>
                <c:formatCode>General</c:formatCode>
                <c:ptCount val="10"/>
                <c:pt idx="4" formatCode="_(* #,##0.00_);_(* \(#,##0.00\);_(* &quot;-&quot;??_);_(@_)">
                  <c:v>4.3181818181818183</c:v>
                </c:pt>
                <c:pt idx="7" formatCode="_(* #,##0.00_);_(* \(#,##0.00\);_(* &quot;-&quot;??_);_(@_)">
                  <c:v>277.56223185000005</c:v>
                </c:pt>
                <c:pt idx="8" formatCode="_(* #,##0.00_);_(* \(#,##0.00\);_(* &quot;-&quot;??_);_(@_)">
                  <c:v>0</c:v>
                </c:pt>
                <c:pt idx="9" formatCode="_(* #,##0.00_);_(* \(#,##0.00\);_(* &quot;-&quot;??_);_(@_)">
                  <c:v>0</c:v>
                </c:pt>
              </c:numCache>
            </c:numRef>
          </c:yVal>
          <c:bubbleSize>
            <c:numLit>
              <c:formatCode>General</c:formatCode>
              <c:ptCount val="10"/>
              <c:pt idx="0">
                <c:v>1</c:v>
              </c:pt>
              <c:pt idx="1">
                <c:v>1</c:v>
              </c:pt>
              <c:pt idx="2">
                <c:v>1</c:v>
              </c:pt>
              <c:pt idx="3">
                <c:v>1</c:v>
              </c:pt>
              <c:pt idx="4">
                <c:v>1</c:v>
              </c:pt>
              <c:pt idx="5">
                <c:v>1</c:v>
              </c:pt>
              <c:pt idx="6">
                <c:v>1</c:v>
              </c:pt>
              <c:pt idx="7">
                <c:v>1</c:v>
              </c:pt>
              <c:pt idx="8">
                <c:v>1</c:v>
              </c:pt>
              <c:pt idx="9">
                <c:v>1</c:v>
              </c:pt>
            </c:numLit>
          </c:bubbleSize>
          <c:bubble3D val="1"/>
          <c:extLst>
            <c:ext xmlns:c16="http://schemas.microsoft.com/office/drawing/2014/chart" uri="{C3380CC4-5D6E-409C-BE32-E72D297353CC}">
              <c16:uniqueId val="{00000003-3D24-4794-A90B-B0B1F9FE795A}"/>
            </c:ext>
          </c:extLst>
        </c:ser>
        <c:ser>
          <c:idx val="4"/>
          <c:order val="4"/>
          <c:tx>
            <c:strRef>
              <c:f>Summary!$A$6</c:f>
              <c:strCache>
                <c:ptCount val="1"/>
                <c:pt idx="0">
                  <c:v>San Marcial</c:v>
                </c:pt>
              </c:strCache>
            </c:strRef>
          </c:tx>
          <c:spPr>
            <a:blipFill>
              <a:blip xmlns:r="http://schemas.openxmlformats.org/officeDocument/2006/relationships" r:embed="rId1"/>
              <a:stretch>
                <a:fillRect/>
              </a:stretch>
            </a:blipFill>
            <a:ln>
              <a:solidFill>
                <a:schemeClr val="accent6"/>
              </a:solidFill>
            </a:ln>
            <a:effectLst>
              <a:outerShdw blurRad="57150" dist="19050" dir="5400000" algn="ctr" rotWithShape="0">
                <a:srgbClr val="000000">
                  <a:alpha val="63000"/>
                </a:srgbClr>
              </a:outerShdw>
            </a:effectLst>
          </c:spPr>
          <c:invertIfNegative val="0"/>
          <c:xVal>
            <c:numRef>
              <c:f>Summary!$B$1:$K$1</c:f>
              <c:numCache>
                <c:formatCode>General</c:formatCode>
                <c:ptCount val="10"/>
                <c:pt idx="0">
                  <c:v>2010</c:v>
                </c:pt>
                <c:pt idx="1">
                  <c:v>2011</c:v>
                </c:pt>
                <c:pt idx="2">
                  <c:v>2012</c:v>
                </c:pt>
                <c:pt idx="3">
                  <c:v>2014</c:v>
                </c:pt>
                <c:pt idx="4">
                  <c:v>2015</c:v>
                </c:pt>
                <c:pt idx="5">
                  <c:v>2016</c:v>
                </c:pt>
                <c:pt idx="6">
                  <c:v>2017</c:v>
                </c:pt>
                <c:pt idx="7">
                  <c:v>2018</c:v>
                </c:pt>
                <c:pt idx="8">
                  <c:v>2019</c:v>
                </c:pt>
                <c:pt idx="9">
                  <c:v>2020</c:v>
                </c:pt>
              </c:numCache>
            </c:numRef>
          </c:xVal>
          <c:yVal>
            <c:numRef>
              <c:f>Summary!$B$6:$K$6</c:f>
              <c:numCache>
                <c:formatCode>General</c:formatCode>
                <c:ptCount val="10"/>
                <c:pt idx="7" formatCode="_(* #,##0.00_);_(* \(#,##0.00\);_(* &quot;-&quot;??_);_(@_)">
                  <c:v>2.5</c:v>
                </c:pt>
              </c:numCache>
            </c:numRef>
          </c:yVal>
          <c:bubbleSize>
            <c:numLit>
              <c:formatCode>General</c:formatCode>
              <c:ptCount val="10"/>
              <c:pt idx="0">
                <c:v>1</c:v>
              </c:pt>
              <c:pt idx="1">
                <c:v>1</c:v>
              </c:pt>
              <c:pt idx="2">
                <c:v>1</c:v>
              </c:pt>
              <c:pt idx="3">
                <c:v>1</c:v>
              </c:pt>
              <c:pt idx="4">
                <c:v>1</c:v>
              </c:pt>
              <c:pt idx="5">
                <c:v>1</c:v>
              </c:pt>
              <c:pt idx="6">
                <c:v>1</c:v>
              </c:pt>
              <c:pt idx="7">
                <c:v>1</c:v>
              </c:pt>
              <c:pt idx="8">
                <c:v>1</c:v>
              </c:pt>
              <c:pt idx="9">
                <c:v>1</c:v>
              </c:pt>
            </c:numLit>
          </c:bubbleSize>
          <c:bubble3D val="1"/>
          <c:extLst>
            <c:ext xmlns:c16="http://schemas.microsoft.com/office/drawing/2014/chart" uri="{C3380CC4-5D6E-409C-BE32-E72D297353CC}">
              <c16:uniqueId val="{00000004-3D24-4794-A90B-B0B1F9FE795A}"/>
            </c:ext>
          </c:extLst>
        </c:ser>
        <c:dLbls>
          <c:showLegendKey val="0"/>
          <c:showVal val="0"/>
          <c:showCatName val="0"/>
          <c:showSerName val="0"/>
          <c:showPercent val="0"/>
          <c:showBubbleSize val="0"/>
        </c:dLbls>
        <c:bubbleScale val="25"/>
        <c:showNegBubbles val="0"/>
        <c:axId val="71136896"/>
        <c:axId val="71137472"/>
      </c:bubbleChart>
      <c:valAx>
        <c:axId val="71136896"/>
        <c:scaling>
          <c:orientation val="minMax"/>
        </c:scaling>
        <c:delete val="0"/>
        <c:axPos val="b"/>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n-US"/>
          </a:p>
        </c:txPr>
        <c:crossAx val="71137472"/>
        <c:crosses val="autoZero"/>
        <c:crossBetween val="midCat"/>
      </c:valAx>
      <c:valAx>
        <c:axId val="71137472"/>
        <c:scaling>
          <c:logBase val="10"/>
          <c:orientation val="minMax"/>
          <c:max val="1000"/>
          <c:min val="1"/>
        </c:scaling>
        <c:delete val="0"/>
        <c:axPos val="l"/>
        <c:majorGridlines>
          <c:spPr>
            <a:ln w="9525" cap="flat" cmpd="sng" algn="ctr">
              <a:solidFill>
                <a:schemeClr val="lt1">
                  <a:lumMod val="95000"/>
                  <a:alpha val="10000"/>
                </a:schemeClr>
              </a:solidFill>
              <a:round/>
            </a:ln>
            <a:effectLst/>
          </c:spPr>
        </c:majorGridlines>
        <c:numFmt formatCode="_(* #,##0.00_);_(* \(#,##0.00\);_(* &quot;-&quot;??_);_(@_)"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n-US"/>
          </a:p>
        </c:txPr>
        <c:crossAx val="71136896"/>
        <c:crosses val="autoZero"/>
        <c:crossBetween val="midCat"/>
        <c:minorUnit val="5"/>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839C00-1AD5-4071-823B-934FA10F06E4}"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US"/>
        </a:p>
      </dgm:t>
    </dgm:pt>
    <dgm:pt modelId="{B78D7C86-8160-49F4-940D-82489E57BE40}">
      <dgm:prSet phldrT="[Text]" custT="1"/>
      <dgm:spPr/>
      <dgm:t>
        <a:bodyPr/>
        <a:lstStyle/>
        <a:p>
          <a:r>
            <a:rPr lang="en-US" sz="1400" b="1" dirty="0">
              <a:solidFill>
                <a:srgbClr val="FF0000"/>
              </a:solidFill>
              <a:latin typeface="Open Sans" panose="020B0606030504020204"/>
            </a:rPr>
            <a:t> </a:t>
          </a:r>
        </a:p>
        <a:p>
          <a:r>
            <a:rPr lang="en-US" sz="1400" b="1" dirty="0">
              <a:solidFill>
                <a:srgbClr val="7030A0"/>
              </a:solidFill>
              <a:latin typeface="+mn-lt"/>
            </a:rPr>
            <a:t>EV/Ag oz: US$0.20/oz</a:t>
          </a:r>
        </a:p>
        <a:p>
          <a:r>
            <a:rPr lang="en-US" sz="1400" b="1" dirty="0">
              <a:solidFill>
                <a:schemeClr val="tx1"/>
              </a:solidFill>
              <a:latin typeface="+mn-lt"/>
            </a:rPr>
            <a:t>San Marcial Resource Expansion &amp; New Discoveries 2019</a:t>
          </a:r>
        </a:p>
      </dgm:t>
    </dgm:pt>
    <dgm:pt modelId="{98808BCB-658C-4924-8920-FBEA18621253}" type="parTrans" cxnId="{66DB46A5-4307-467F-918F-A65D62B387D6}">
      <dgm:prSet/>
      <dgm:spPr/>
      <dgm:t>
        <a:bodyPr/>
        <a:lstStyle/>
        <a:p>
          <a:endParaRPr lang="en-US"/>
        </a:p>
      </dgm:t>
    </dgm:pt>
    <dgm:pt modelId="{0BB0832E-1FA4-49BE-B064-A55DC5466C8B}" type="sibTrans" cxnId="{66DB46A5-4307-467F-918F-A65D62B387D6}">
      <dgm:prSet/>
      <dgm:spPr/>
      <dgm:t>
        <a:bodyPr/>
        <a:lstStyle/>
        <a:p>
          <a:endParaRPr lang="en-US"/>
        </a:p>
      </dgm:t>
    </dgm:pt>
    <dgm:pt modelId="{05DAC69F-07EC-49AE-AEEB-CD3D9E8940EF}">
      <dgm:prSet phldrT="[Text]" custT="1"/>
      <dgm:spPr/>
      <dgm:t>
        <a:bodyPr/>
        <a:lstStyle/>
        <a:p>
          <a:r>
            <a:rPr lang="en-US" sz="1400" b="1" dirty="0">
              <a:latin typeface="+mn-lt"/>
            </a:rPr>
            <a:t>Average </a:t>
          </a:r>
          <a:r>
            <a:rPr lang="en-US" sz="1400" b="1" dirty="0" err="1">
              <a:latin typeface="+mn-lt"/>
            </a:rPr>
            <a:t>Ev</a:t>
          </a:r>
          <a:r>
            <a:rPr lang="en-US" sz="1400" b="1" dirty="0">
              <a:latin typeface="+mn-lt"/>
            </a:rPr>
            <a:t>/Ag oz  Silver Developers</a:t>
          </a:r>
        </a:p>
        <a:p>
          <a:r>
            <a:rPr lang="en-US" sz="1400" b="1" dirty="0">
              <a:latin typeface="+mn-lt"/>
            </a:rPr>
            <a:t>US$1.18/oz </a:t>
          </a:r>
          <a:r>
            <a:rPr lang="en-US" sz="800" b="1" dirty="0">
              <a:latin typeface="+mn-lt"/>
            </a:rPr>
            <a:t>(1)</a:t>
          </a:r>
        </a:p>
      </dgm:t>
    </dgm:pt>
    <dgm:pt modelId="{16260B2A-205C-46F7-A390-33E6A696B106}" type="parTrans" cxnId="{A945EEEB-B0EB-4265-8378-01D05B9AEC24}">
      <dgm:prSet/>
      <dgm:spPr/>
      <dgm:t>
        <a:bodyPr/>
        <a:lstStyle/>
        <a:p>
          <a:endParaRPr lang="en-US"/>
        </a:p>
      </dgm:t>
    </dgm:pt>
    <dgm:pt modelId="{B1A640A0-D53F-499A-962F-A6CE7054C21A}" type="sibTrans" cxnId="{A945EEEB-B0EB-4265-8378-01D05B9AEC24}">
      <dgm:prSet/>
      <dgm:spPr/>
      <dgm:t>
        <a:bodyPr/>
        <a:lstStyle/>
        <a:p>
          <a:endParaRPr lang="en-US"/>
        </a:p>
      </dgm:t>
    </dgm:pt>
    <dgm:pt modelId="{D078D26A-4F9D-44CA-A6E1-874EFDC4E0D9}">
      <dgm:prSet phldrT="[Text]" custT="1"/>
      <dgm:spPr/>
      <dgm:t>
        <a:bodyPr/>
        <a:lstStyle/>
        <a:p>
          <a:r>
            <a:rPr lang="en-US" sz="1400" b="1" dirty="0">
              <a:latin typeface="+mn-lt"/>
            </a:rPr>
            <a:t>Average </a:t>
          </a:r>
          <a:r>
            <a:rPr lang="en-US" sz="1400" b="1" dirty="0" err="1">
              <a:latin typeface="+mn-lt"/>
            </a:rPr>
            <a:t>Ev</a:t>
          </a:r>
          <a:r>
            <a:rPr lang="en-US" sz="1400" b="1" dirty="0">
              <a:latin typeface="+mn-lt"/>
            </a:rPr>
            <a:t>/Ag oz  Silver Producers</a:t>
          </a:r>
        </a:p>
        <a:p>
          <a:r>
            <a:rPr lang="en-US" sz="1400" b="1" dirty="0">
              <a:latin typeface="+mn-lt"/>
            </a:rPr>
            <a:t>US$1.52/oz </a:t>
          </a:r>
          <a:r>
            <a:rPr lang="en-US" sz="800" b="1" dirty="0">
              <a:latin typeface="+mn-lt"/>
            </a:rPr>
            <a:t>(1)</a:t>
          </a:r>
          <a:endParaRPr lang="en-US" sz="800" dirty="0">
            <a:latin typeface="+mn-lt"/>
          </a:endParaRPr>
        </a:p>
      </dgm:t>
    </dgm:pt>
    <dgm:pt modelId="{02E9154D-B19F-4CC1-A160-E69CCC11385D}" type="parTrans" cxnId="{B86B5659-6927-427C-A50E-637F542D7E13}">
      <dgm:prSet/>
      <dgm:spPr/>
      <dgm:t>
        <a:bodyPr/>
        <a:lstStyle/>
        <a:p>
          <a:endParaRPr lang="en-US"/>
        </a:p>
      </dgm:t>
    </dgm:pt>
    <dgm:pt modelId="{96AFDF04-571B-4818-AC9B-627E3CAC2DFC}" type="sibTrans" cxnId="{B86B5659-6927-427C-A50E-637F542D7E13}">
      <dgm:prSet/>
      <dgm:spPr/>
      <dgm:t>
        <a:bodyPr/>
        <a:lstStyle/>
        <a:p>
          <a:endParaRPr lang="en-US"/>
        </a:p>
      </dgm:t>
    </dgm:pt>
    <dgm:pt modelId="{06AF5F16-5EC4-414D-902F-7023D9EC0CAC}" type="pres">
      <dgm:prSet presAssocID="{02839C00-1AD5-4071-823B-934FA10F06E4}" presName="arrowDiagram" presStyleCnt="0">
        <dgm:presLayoutVars>
          <dgm:chMax val="5"/>
          <dgm:dir/>
          <dgm:resizeHandles val="exact"/>
        </dgm:presLayoutVars>
      </dgm:prSet>
      <dgm:spPr/>
    </dgm:pt>
    <dgm:pt modelId="{6A7F76D1-CAEE-4149-A967-6DFB64077565}" type="pres">
      <dgm:prSet presAssocID="{02839C00-1AD5-4071-823B-934FA10F06E4}" presName="arrow" presStyleLbl="bgShp" presStyleIdx="0" presStyleCnt="1" custLinFactNeighborX="-46439" custLinFactNeighborY="-21906"/>
      <dgm:spPr/>
    </dgm:pt>
    <dgm:pt modelId="{2E8F158A-4B96-49D8-9BCC-B00FCBA459E9}" type="pres">
      <dgm:prSet presAssocID="{02839C00-1AD5-4071-823B-934FA10F06E4}" presName="arrowDiagram3" presStyleCnt="0"/>
      <dgm:spPr/>
    </dgm:pt>
    <dgm:pt modelId="{10A0899E-6BB2-4AD4-81DA-304A4DECFEDD}" type="pres">
      <dgm:prSet presAssocID="{B78D7C86-8160-49F4-940D-82489E57BE40}" presName="bullet3a" presStyleLbl="node1" presStyleIdx="0" presStyleCnt="3" custLinFactX="-232240" custLinFactY="200000" custLinFactNeighborX="-300000" custLinFactNeighborY="234800"/>
      <dgm:spPr>
        <a:solidFill>
          <a:srgbClr val="FF0000"/>
        </a:solidFill>
      </dgm:spPr>
    </dgm:pt>
    <dgm:pt modelId="{B91A41F3-931D-43D8-95E7-DE8EF2C01AB9}" type="pres">
      <dgm:prSet presAssocID="{B78D7C86-8160-49F4-940D-82489E57BE40}" presName="textBox3a" presStyleLbl="revTx" presStyleIdx="0" presStyleCnt="3" custScaleX="294205" custScaleY="52501" custLinFactX="12687" custLinFactNeighborX="100000" custLinFactNeighborY="16200">
        <dgm:presLayoutVars>
          <dgm:bulletEnabled val="1"/>
        </dgm:presLayoutVars>
      </dgm:prSet>
      <dgm:spPr/>
    </dgm:pt>
    <dgm:pt modelId="{0EEADC5D-F4BE-4378-99A5-C2FC28C26AE8}" type="pres">
      <dgm:prSet presAssocID="{05DAC69F-07EC-49AE-AEEB-CD3D9E8940EF}" presName="bullet3b" presStyleLbl="node1" presStyleIdx="1" presStyleCnt="3" custLinFactNeighborX="-34322" custLinFactNeighborY="-52821"/>
      <dgm:spPr>
        <a:solidFill>
          <a:srgbClr val="FF0000"/>
        </a:solidFill>
      </dgm:spPr>
    </dgm:pt>
    <dgm:pt modelId="{D0F9CAE8-2306-4B21-9B36-D509E334077C}" type="pres">
      <dgm:prSet presAssocID="{05DAC69F-07EC-49AE-AEEB-CD3D9E8940EF}" presName="textBox3b" presStyleLbl="revTx" presStyleIdx="1" presStyleCnt="3" custLinFactNeighborX="-16513" custLinFactNeighborY="171">
        <dgm:presLayoutVars>
          <dgm:bulletEnabled val="1"/>
        </dgm:presLayoutVars>
      </dgm:prSet>
      <dgm:spPr/>
    </dgm:pt>
    <dgm:pt modelId="{0DF0A040-29CE-49DA-BCB3-BF2846548398}" type="pres">
      <dgm:prSet presAssocID="{D078D26A-4F9D-44CA-A6E1-874EFDC4E0D9}" presName="bullet3c" presStyleLbl="node1" presStyleIdx="2" presStyleCnt="3" custLinFactX="100000" custLinFactY="-28520" custLinFactNeighborX="131065" custLinFactNeighborY="-100000"/>
      <dgm:spPr>
        <a:solidFill>
          <a:srgbClr val="FF3300"/>
        </a:solidFill>
      </dgm:spPr>
    </dgm:pt>
    <dgm:pt modelId="{7E5DA1B1-F9E3-4CA7-AC13-9DE5FD0D5800}" type="pres">
      <dgm:prSet presAssocID="{D078D26A-4F9D-44CA-A6E1-874EFDC4E0D9}" presName="textBox3c" presStyleLbl="revTx" presStyleIdx="2" presStyleCnt="3" custLinFactNeighborX="70587" custLinFactNeighborY="-11779">
        <dgm:presLayoutVars>
          <dgm:bulletEnabled val="1"/>
        </dgm:presLayoutVars>
      </dgm:prSet>
      <dgm:spPr/>
    </dgm:pt>
  </dgm:ptLst>
  <dgm:cxnLst>
    <dgm:cxn modelId="{AA845A15-9788-4770-9BC5-86C118CF4938}" type="presOf" srcId="{D078D26A-4F9D-44CA-A6E1-874EFDC4E0D9}" destId="{7E5DA1B1-F9E3-4CA7-AC13-9DE5FD0D5800}" srcOrd="0" destOrd="0" presId="urn:microsoft.com/office/officeart/2005/8/layout/arrow2"/>
    <dgm:cxn modelId="{E09F1C67-4130-4A96-BF3E-68A6245C98F0}" type="presOf" srcId="{02839C00-1AD5-4071-823B-934FA10F06E4}" destId="{06AF5F16-5EC4-414D-902F-7023D9EC0CAC}" srcOrd="0" destOrd="0" presId="urn:microsoft.com/office/officeart/2005/8/layout/arrow2"/>
    <dgm:cxn modelId="{B86B5659-6927-427C-A50E-637F542D7E13}" srcId="{02839C00-1AD5-4071-823B-934FA10F06E4}" destId="{D078D26A-4F9D-44CA-A6E1-874EFDC4E0D9}" srcOrd="2" destOrd="0" parTransId="{02E9154D-B19F-4CC1-A160-E69CCC11385D}" sibTransId="{96AFDF04-571B-4818-AC9B-627E3CAC2DFC}"/>
    <dgm:cxn modelId="{66DB46A5-4307-467F-918F-A65D62B387D6}" srcId="{02839C00-1AD5-4071-823B-934FA10F06E4}" destId="{B78D7C86-8160-49F4-940D-82489E57BE40}" srcOrd="0" destOrd="0" parTransId="{98808BCB-658C-4924-8920-FBEA18621253}" sibTransId="{0BB0832E-1FA4-49BE-B064-A55DC5466C8B}"/>
    <dgm:cxn modelId="{22C35AB0-350C-411D-9B77-85768F618752}" type="presOf" srcId="{B78D7C86-8160-49F4-940D-82489E57BE40}" destId="{B91A41F3-931D-43D8-95E7-DE8EF2C01AB9}" srcOrd="0" destOrd="0" presId="urn:microsoft.com/office/officeart/2005/8/layout/arrow2"/>
    <dgm:cxn modelId="{A945EEEB-B0EB-4265-8378-01D05B9AEC24}" srcId="{02839C00-1AD5-4071-823B-934FA10F06E4}" destId="{05DAC69F-07EC-49AE-AEEB-CD3D9E8940EF}" srcOrd="1" destOrd="0" parTransId="{16260B2A-205C-46F7-A390-33E6A696B106}" sibTransId="{B1A640A0-D53F-499A-962F-A6CE7054C21A}"/>
    <dgm:cxn modelId="{DFC6BCF0-F018-4568-955E-06A35DDA6146}" type="presOf" srcId="{05DAC69F-07EC-49AE-AEEB-CD3D9E8940EF}" destId="{D0F9CAE8-2306-4B21-9B36-D509E334077C}" srcOrd="0" destOrd="0" presId="urn:microsoft.com/office/officeart/2005/8/layout/arrow2"/>
    <dgm:cxn modelId="{19EF988F-C418-4D75-9E5F-A11711D31599}" type="presParOf" srcId="{06AF5F16-5EC4-414D-902F-7023D9EC0CAC}" destId="{6A7F76D1-CAEE-4149-A967-6DFB64077565}" srcOrd="0" destOrd="0" presId="urn:microsoft.com/office/officeart/2005/8/layout/arrow2"/>
    <dgm:cxn modelId="{5F1B3EC7-CD41-42F3-AC00-0FEE695ECF55}" type="presParOf" srcId="{06AF5F16-5EC4-414D-902F-7023D9EC0CAC}" destId="{2E8F158A-4B96-49D8-9BCC-B00FCBA459E9}" srcOrd="1" destOrd="0" presId="urn:microsoft.com/office/officeart/2005/8/layout/arrow2"/>
    <dgm:cxn modelId="{46D81601-41A7-4240-9756-11B3EA90CD90}" type="presParOf" srcId="{2E8F158A-4B96-49D8-9BCC-B00FCBA459E9}" destId="{10A0899E-6BB2-4AD4-81DA-304A4DECFEDD}" srcOrd="0" destOrd="0" presId="urn:microsoft.com/office/officeart/2005/8/layout/arrow2"/>
    <dgm:cxn modelId="{05AC981C-81C2-443D-9CAF-191E1E40DEC0}" type="presParOf" srcId="{2E8F158A-4B96-49D8-9BCC-B00FCBA459E9}" destId="{B91A41F3-931D-43D8-95E7-DE8EF2C01AB9}" srcOrd="1" destOrd="0" presId="urn:microsoft.com/office/officeart/2005/8/layout/arrow2"/>
    <dgm:cxn modelId="{0CC18029-AA8B-41D1-8D9B-DC22B8DEE094}" type="presParOf" srcId="{2E8F158A-4B96-49D8-9BCC-B00FCBA459E9}" destId="{0EEADC5D-F4BE-4378-99A5-C2FC28C26AE8}" srcOrd="2" destOrd="0" presId="urn:microsoft.com/office/officeart/2005/8/layout/arrow2"/>
    <dgm:cxn modelId="{9B700A7C-96EF-4BA5-AD53-5C498B68E2CA}" type="presParOf" srcId="{2E8F158A-4B96-49D8-9BCC-B00FCBA459E9}" destId="{D0F9CAE8-2306-4B21-9B36-D509E334077C}" srcOrd="3" destOrd="0" presId="urn:microsoft.com/office/officeart/2005/8/layout/arrow2"/>
    <dgm:cxn modelId="{1E75D9A7-5151-40CF-A80C-2EA050385AA8}" type="presParOf" srcId="{2E8F158A-4B96-49D8-9BCC-B00FCBA459E9}" destId="{0DF0A040-29CE-49DA-BCB3-BF2846548398}" srcOrd="4" destOrd="0" presId="urn:microsoft.com/office/officeart/2005/8/layout/arrow2"/>
    <dgm:cxn modelId="{02DC8CE1-B8D6-4772-B18D-90A703F55D14}" type="presParOf" srcId="{2E8F158A-4B96-49D8-9BCC-B00FCBA459E9}" destId="{7E5DA1B1-F9E3-4CA7-AC13-9DE5FD0D5800}"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7F76D1-CAEE-4149-A967-6DFB64077565}">
      <dsp:nvSpPr>
        <dsp:cNvPr id="0" name=""/>
        <dsp:cNvSpPr/>
      </dsp:nvSpPr>
      <dsp:spPr>
        <a:xfrm>
          <a:off x="0" y="0"/>
          <a:ext cx="8233585" cy="5145991"/>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A0899E-6BB2-4AD4-81DA-304A4DECFEDD}">
      <dsp:nvSpPr>
        <dsp:cNvPr id="0" name=""/>
        <dsp:cNvSpPr/>
      </dsp:nvSpPr>
      <dsp:spPr>
        <a:xfrm>
          <a:off x="290312" y="4482553"/>
          <a:ext cx="214073" cy="214073"/>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1A41F3-931D-43D8-95E7-DE8EF2C01AB9}">
      <dsp:nvSpPr>
        <dsp:cNvPr id="0" name=""/>
        <dsp:cNvSpPr/>
      </dsp:nvSpPr>
      <dsp:spPr>
        <a:xfrm>
          <a:off x="1835709" y="4252925"/>
          <a:ext cx="5644103" cy="780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433"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solidFill>
                <a:srgbClr val="FF0000"/>
              </a:solidFill>
              <a:latin typeface="Open Sans" panose="020B0606030504020204"/>
            </a:rPr>
            <a:t> </a:t>
          </a:r>
        </a:p>
        <a:p>
          <a:pPr marL="0" lvl="0" indent="0" algn="l" defTabSz="622300">
            <a:lnSpc>
              <a:spcPct val="90000"/>
            </a:lnSpc>
            <a:spcBef>
              <a:spcPct val="0"/>
            </a:spcBef>
            <a:spcAft>
              <a:spcPct val="35000"/>
            </a:spcAft>
            <a:buNone/>
          </a:pPr>
          <a:r>
            <a:rPr lang="en-US" sz="1400" b="1" kern="1200" dirty="0">
              <a:solidFill>
                <a:srgbClr val="7030A0"/>
              </a:solidFill>
              <a:latin typeface="+mn-lt"/>
            </a:rPr>
            <a:t>EV/Ag oz: US$0.20/oz</a:t>
          </a:r>
        </a:p>
        <a:p>
          <a:pPr marL="0" lvl="0" indent="0" algn="l" defTabSz="622300">
            <a:lnSpc>
              <a:spcPct val="90000"/>
            </a:lnSpc>
            <a:spcBef>
              <a:spcPct val="0"/>
            </a:spcBef>
            <a:spcAft>
              <a:spcPct val="35000"/>
            </a:spcAft>
            <a:buNone/>
          </a:pPr>
          <a:r>
            <a:rPr lang="en-US" sz="1400" b="1" kern="1200" dirty="0">
              <a:solidFill>
                <a:schemeClr val="tx1"/>
              </a:solidFill>
              <a:latin typeface="+mn-lt"/>
            </a:rPr>
            <a:t>San Marcial Resource Expansion &amp; New Discoveries 2019</a:t>
          </a:r>
        </a:p>
      </dsp:txBody>
      <dsp:txXfrm>
        <a:off x="1835709" y="4252925"/>
        <a:ext cx="5644103" cy="780790"/>
      </dsp:txXfrm>
    </dsp:sp>
    <dsp:sp modelId="{0EEADC5D-F4BE-4378-99A5-C2FC28C26AE8}">
      <dsp:nvSpPr>
        <dsp:cNvPr id="0" name=""/>
        <dsp:cNvSpPr/>
      </dsp:nvSpPr>
      <dsp:spPr>
        <a:xfrm>
          <a:off x="3186484" y="1948676"/>
          <a:ext cx="386978" cy="386978"/>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F9CAE8-2306-4B21-9B36-D509E334077C}">
      <dsp:nvSpPr>
        <dsp:cNvPr id="0" name=""/>
        <dsp:cNvSpPr/>
      </dsp:nvSpPr>
      <dsp:spPr>
        <a:xfrm>
          <a:off x="3186485" y="2346571"/>
          <a:ext cx="1976060" cy="2799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052"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latin typeface="+mn-lt"/>
            </a:rPr>
            <a:t>Average </a:t>
          </a:r>
          <a:r>
            <a:rPr lang="en-US" sz="1400" b="1" kern="1200" dirty="0" err="1">
              <a:latin typeface="+mn-lt"/>
            </a:rPr>
            <a:t>Ev</a:t>
          </a:r>
          <a:r>
            <a:rPr lang="en-US" sz="1400" b="1" kern="1200" dirty="0">
              <a:latin typeface="+mn-lt"/>
            </a:rPr>
            <a:t>/Ag oz  Silver Developers</a:t>
          </a:r>
        </a:p>
        <a:p>
          <a:pPr marL="0" lvl="0" indent="0" algn="l" defTabSz="622300">
            <a:lnSpc>
              <a:spcPct val="90000"/>
            </a:lnSpc>
            <a:spcBef>
              <a:spcPct val="0"/>
            </a:spcBef>
            <a:spcAft>
              <a:spcPct val="35000"/>
            </a:spcAft>
            <a:buNone/>
          </a:pPr>
          <a:r>
            <a:rPr lang="en-US" sz="1400" b="1" kern="1200" dirty="0">
              <a:latin typeface="+mn-lt"/>
            </a:rPr>
            <a:t>US$1.18/oz </a:t>
          </a:r>
          <a:r>
            <a:rPr lang="en-US" sz="800" b="1" kern="1200" dirty="0">
              <a:latin typeface="+mn-lt"/>
            </a:rPr>
            <a:t>(1)</a:t>
          </a:r>
        </a:p>
      </dsp:txBody>
      <dsp:txXfrm>
        <a:off x="3186485" y="2346571"/>
        <a:ext cx="1976060" cy="2799419"/>
      </dsp:txXfrm>
    </dsp:sp>
    <dsp:sp modelId="{0DF0A040-29CE-49DA-BCB3-BF2846548398}">
      <dsp:nvSpPr>
        <dsp:cNvPr id="0" name=""/>
        <dsp:cNvSpPr/>
      </dsp:nvSpPr>
      <dsp:spPr>
        <a:xfrm>
          <a:off x="6828393" y="614118"/>
          <a:ext cx="535183" cy="535183"/>
        </a:xfrm>
        <a:prstGeom prst="ellipse">
          <a:avLst/>
        </a:prstGeom>
        <a:solidFill>
          <a:srgbClr val="FF3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5DA1B1-F9E3-4CA7-AC13-9DE5FD0D5800}">
      <dsp:nvSpPr>
        <dsp:cNvPr id="0" name=""/>
        <dsp:cNvSpPr/>
      </dsp:nvSpPr>
      <dsp:spPr>
        <a:xfrm>
          <a:off x="6315448" y="1148255"/>
          <a:ext cx="1976060" cy="3576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3582"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latin typeface="+mn-lt"/>
            </a:rPr>
            <a:t>Average </a:t>
          </a:r>
          <a:r>
            <a:rPr lang="en-US" sz="1400" b="1" kern="1200" dirty="0" err="1">
              <a:latin typeface="+mn-lt"/>
            </a:rPr>
            <a:t>Ev</a:t>
          </a:r>
          <a:r>
            <a:rPr lang="en-US" sz="1400" b="1" kern="1200" dirty="0">
              <a:latin typeface="+mn-lt"/>
            </a:rPr>
            <a:t>/Ag oz  Silver Producers</a:t>
          </a:r>
        </a:p>
        <a:p>
          <a:pPr marL="0" lvl="0" indent="0" algn="l" defTabSz="622300">
            <a:lnSpc>
              <a:spcPct val="90000"/>
            </a:lnSpc>
            <a:spcBef>
              <a:spcPct val="0"/>
            </a:spcBef>
            <a:spcAft>
              <a:spcPct val="35000"/>
            </a:spcAft>
            <a:buNone/>
          </a:pPr>
          <a:r>
            <a:rPr lang="en-US" sz="1400" b="1" kern="1200" dirty="0">
              <a:latin typeface="+mn-lt"/>
            </a:rPr>
            <a:t>US$1.52/oz </a:t>
          </a:r>
          <a:r>
            <a:rPr lang="en-US" sz="800" b="1" kern="1200" dirty="0">
              <a:latin typeface="+mn-lt"/>
            </a:rPr>
            <a:t>(1)</a:t>
          </a:r>
          <a:endParaRPr lang="en-US" sz="800" kern="1200" dirty="0">
            <a:latin typeface="+mn-lt"/>
          </a:endParaRPr>
        </a:p>
      </dsp:txBody>
      <dsp:txXfrm>
        <a:off x="6315448" y="1148255"/>
        <a:ext cx="1976060" cy="3576463"/>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CA"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25543A07-59CC-4097-AD6A-38DBD2A8AF06}" type="datetimeFigureOut">
              <a:rPr lang="en-CA" smtClean="0"/>
              <a:t>2019-03-24</a:t>
            </a:fld>
            <a:endParaRPr lang="en-CA"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CA"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5EA9D675-8CA1-4A82-BC10-2D6E8006ED28}" type="slidenum">
              <a:rPr lang="en-CA" smtClean="0"/>
              <a:t>‹#›</a:t>
            </a:fld>
            <a:endParaRPr lang="en-CA" dirty="0"/>
          </a:p>
        </p:txBody>
      </p:sp>
    </p:spTree>
    <p:extLst>
      <p:ext uri="{BB962C8B-B14F-4D97-AF65-F5344CB8AC3E}">
        <p14:creationId xmlns:p14="http://schemas.microsoft.com/office/powerpoint/2010/main" val="13140459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74C0C5C-38F8-7349-80D4-FF3AD95035F1}" type="datetimeFigureOut">
              <a:rPr lang="en-US" smtClean="0"/>
              <a:t>3/24/2019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0DA4E14-9066-1841-8149-E318C5C03A61}" type="slidenum">
              <a:rPr lang="en-US" smtClean="0"/>
              <a:t>‹#›</a:t>
            </a:fld>
            <a:endParaRPr lang="en-US" dirty="0"/>
          </a:p>
        </p:txBody>
      </p:sp>
    </p:spTree>
    <p:extLst>
      <p:ext uri="{BB962C8B-B14F-4D97-AF65-F5344CB8AC3E}">
        <p14:creationId xmlns:p14="http://schemas.microsoft.com/office/powerpoint/2010/main" val="2106832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DA4E14-9066-1841-8149-E318C5C03A61}" type="slidenum">
              <a:rPr lang="en-US" smtClean="0"/>
              <a:t>2</a:t>
            </a:fld>
            <a:endParaRPr lang="en-US" dirty="0"/>
          </a:p>
        </p:txBody>
      </p:sp>
    </p:spTree>
    <p:extLst>
      <p:ext uri="{BB962C8B-B14F-4D97-AF65-F5344CB8AC3E}">
        <p14:creationId xmlns:p14="http://schemas.microsoft.com/office/powerpoint/2010/main" val="3504817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0DA4E14-9066-1841-8149-E318C5C03A61}" type="slidenum">
              <a:rPr lang="en-US" smtClean="0"/>
              <a:t>15</a:t>
            </a:fld>
            <a:endParaRPr lang="en-US" dirty="0"/>
          </a:p>
        </p:txBody>
      </p:sp>
    </p:spTree>
    <p:extLst>
      <p:ext uri="{BB962C8B-B14F-4D97-AF65-F5344CB8AC3E}">
        <p14:creationId xmlns:p14="http://schemas.microsoft.com/office/powerpoint/2010/main" val="1870707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0DA4E14-9066-1841-8149-E318C5C03A61}" type="slidenum">
              <a:rPr lang="en-US" smtClean="0"/>
              <a:t>17</a:t>
            </a:fld>
            <a:endParaRPr lang="en-US" dirty="0"/>
          </a:p>
        </p:txBody>
      </p:sp>
    </p:spTree>
    <p:extLst>
      <p:ext uri="{BB962C8B-B14F-4D97-AF65-F5344CB8AC3E}">
        <p14:creationId xmlns:p14="http://schemas.microsoft.com/office/powerpoint/2010/main" val="2100568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DA4E14-9066-1841-8149-E318C5C03A61}" type="slidenum">
              <a:rPr lang="en-US" smtClean="0"/>
              <a:t>18</a:t>
            </a:fld>
            <a:endParaRPr lang="en-US" dirty="0"/>
          </a:p>
        </p:txBody>
      </p:sp>
    </p:spTree>
    <p:extLst>
      <p:ext uri="{BB962C8B-B14F-4D97-AF65-F5344CB8AC3E}">
        <p14:creationId xmlns:p14="http://schemas.microsoft.com/office/powerpoint/2010/main" val="2166069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0DA4E14-9066-1841-8149-E318C5C03A61}" type="slidenum">
              <a:rPr lang="en-US" smtClean="0"/>
              <a:t>20</a:t>
            </a:fld>
            <a:endParaRPr lang="en-US" dirty="0"/>
          </a:p>
        </p:txBody>
      </p:sp>
    </p:spTree>
    <p:extLst>
      <p:ext uri="{BB962C8B-B14F-4D97-AF65-F5344CB8AC3E}">
        <p14:creationId xmlns:p14="http://schemas.microsoft.com/office/powerpoint/2010/main" val="1376700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DA4E14-9066-1841-8149-E318C5C03A61}" type="slidenum">
              <a:rPr lang="en-US" smtClean="0"/>
              <a:t>21</a:t>
            </a:fld>
            <a:endParaRPr lang="en-US" dirty="0"/>
          </a:p>
        </p:txBody>
      </p:sp>
    </p:spTree>
    <p:extLst>
      <p:ext uri="{BB962C8B-B14F-4D97-AF65-F5344CB8AC3E}">
        <p14:creationId xmlns:p14="http://schemas.microsoft.com/office/powerpoint/2010/main" val="3235499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0DA4E14-9066-1841-8149-E318C5C03A61}" type="slidenum">
              <a:rPr lang="en-US" smtClean="0"/>
              <a:t>22</a:t>
            </a:fld>
            <a:endParaRPr lang="en-US" dirty="0"/>
          </a:p>
        </p:txBody>
      </p:sp>
    </p:spTree>
    <p:extLst>
      <p:ext uri="{BB962C8B-B14F-4D97-AF65-F5344CB8AC3E}">
        <p14:creationId xmlns:p14="http://schemas.microsoft.com/office/powerpoint/2010/main" val="11150605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0DA4E14-9066-1841-8149-E318C5C03A61}" type="slidenum">
              <a:rPr lang="en-US" smtClean="0"/>
              <a:t>25</a:t>
            </a:fld>
            <a:endParaRPr lang="en-US" dirty="0"/>
          </a:p>
        </p:txBody>
      </p:sp>
    </p:spTree>
    <p:extLst>
      <p:ext uri="{BB962C8B-B14F-4D97-AF65-F5344CB8AC3E}">
        <p14:creationId xmlns:p14="http://schemas.microsoft.com/office/powerpoint/2010/main" val="27200909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0DA4E14-9066-1841-8149-E318C5C03A61}" type="slidenum">
              <a:rPr lang="en-US" smtClean="0"/>
              <a:t>27</a:t>
            </a:fld>
            <a:endParaRPr lang="en-US" dirty="0"/>
          </a:p>
        </p:txBody>
      </p:sp>
    </p:spTree>
    <p:extLst>
      <p:ext uri="{BB962C8B-B14F-4D97-AF65-F5344CB8AC3E}">
        <p14:creationId xmlns:p14="http://schemas.microsoft.com/office/powerpoint/2010/main" val="1854244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DA4E14-9066-1841-8149-E318C5C03A61}" type="slidenum">
              <a:rPr lang="en-US" smtClean="0"/>
              <a:t>3</a:t>
            </a:fld>
            <a:endParaRPr lang="en-US" dirty="0"/>
          </a:p>
        </p:txBody>
      </p:sp>
    </p:spTree>
    <p:extLst>
      <p:ext uri="{BB962C8B-B14F-4D97-AF65-F5344CB8AC3E}">
        <p14:creationId xmlns:p14="http://schemas.microsoft.com/office/powerpoint/2010/main" val="3798550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DA4E14-9066-1841-8149-E318C5C03A61}" type="slidenum">
              <a:rPr lang="en-US" smtClean="0"/>
              <a:t>4</a:t>
            </a:fld>
            <a:endParaRPr lang="en-US" dirty="0"/>
          </a:p>
        </p:txBody>
      </p:sp>
    </p:spTree>
    <p:extLst>
      <p:ext uri="{BB962C8B-B14F-4D97-AF65-F5344CB8AC3E}">
        <p14:creationId xmlns:p14="http://schemas.microsoft.com/office/powerpoint/2010/main" val="1019921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DA4E14-9066-1841-8149-E318C5C03A61}" type="slidenum">
              <a:rPr lang="en-US" smtClean="0"/>
              <a:t>5</a:t>
            </a:fld>
            <a:endParaRPr lang="en-US" dirty="0"/>
          </a:p>
        </p:txBody>
      </p:sp>
    </p:spTree>
    <p:extLst>
      <p:ext uri="{BB962C8B-B14F-4D97-AF65-F5344CB8AC3E}">
        <p14:creationId xmlns:p14="http://schemas.microsoft.com/office/powerpoint/2010/main" val="1019921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DA4E14-9066-1841-8149-E318C5C03A61}" type="slidenum">
              <a:rPr lang="en-US" smtClean="0"/>
              <a:t>6</a:t>
            </a:fld>
            <a:endParaRPr lang="en-US" dirty="0"/>
          </a:p>
        </p:txBody>
      </p:sp>
    </p:spTree>
    <p:extLst>
      <p:ext uri="{BB962C8B-B14F-4D97-AF65-F5344CB8AC3E}">
        <p14:creationId xmlns:p14="http://schemas.microsoft.com/office/powerpoint/2010/main" val="4119501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0DA4E14-9066-1841-8149-E318C5C03A61}" type="slidenum">
              <a:rPr lang="en-US" smtClean="0"/>
              <a:t>8</a:t>
            </a:fld>
            <a:endParaRPr lang="en-US" dirty="0"/>
          </a:p>
        </p:txBody>
      </p:sp>
    </p:spTree>
    <p:extLst>
      <p:ext uri="{BB962C8B-B14F-4D97-AF65-F5344CB8AC3E}">
        <p14:creationId xmlns:p14="http://schemas.microsoft.com/office/powerpoint/2010/main" val="2512297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0DA4E14-9066-1841-8149-E318C5C03A61}" type="slidenum">
              <a:rPr lang="en-US" smtClean="0"/>
              <a:t>9</a:t>
            </a:fld>
            <a:endParaRPr lang="en-US" dirty="0"/>
          </a:p>
        </p:txBody>
      </p:sp>
    </p:spTree>
    <p:extLst>
      <p:ext uri="{BB962C8B-B14F-4D97-AF65-F5344CB8AC3E}">
        <p14:creationId xmlns:p14="http://schemas.microsoft.com/office/powerpoint/2010/main" val="764554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DA4E14-9066-1841-8149-E318C5C03A61}" type="slidenum">
              <a:rPr lang="en-US" smtClean="0"/>
              <a:t>12</a:t>
            </a:fld>
            <a:endParaRPr lang="en-US" dirty="0"/>
          </a:p>
        </p:txBody>
      </p:sp>
    </p:spTree>
    <p:extLst>
      <p:ext uri="{BB962C8B-B14F-4D97-AF65-F5344CB8AC3E}">
        <p14:creationId xmlns:p14="http://schemas.microsoft.com/office/powerpoint/2010/main" val="1812390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0DA4E14-9066-1841-8149-E318C5C03A61}" type="slidenum">
              <a:rPr lang="en-US" smtClean="0"/>
              <a:t>13</a:t>
            </a:fld>
            <a:endParaRPr lang="en-US" dirty="0"/>
          </a:p>
        </p:txBody>
      </p:sp>
    </p:spTree>
    <p:extLst>
      <p:ext uri="{BB962C8B-B14F-4D97-AF65-F5344CB8AC3E}">
        <p14:creationId xmlns:p14="http://schemas.microsoft.com/office/powerpoint/2010/main" val="1376700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p:txBody>
          <a:bodyPr/>
          <a:lstStyle/>
          <a:p>
            <a:fld id="{7C035D95-056A-A84F-96E8-BC8C9E4BC1BB}" type="slidenum">
              <a:rPr lang="en-US" smtClean="0"/>
              <a:pPr/>
              <a:t>‹#›</a:t>
            </a:fld>
            <a:endParaRPr lang="en-US" dirty="0"/>
          </a:p>
        </p:txBody>
      </p:sp>
    </p:spTree>
    <p:extLst>
      <p:ext uri="{BB962C8B-B14F-4D97-AF65-F5344CB8AC3E}">
        <p14:creationId xmlns:p14="http://schemas.microsoft.com/office/powerpoint/2010/main" val="75998531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7C035D95-056A-A84F-96E8-BC8C9E4BC1BB}" type="slidenum">
              <a:rPr lang="en-US" smtClean="0"/>
              <a:pPr/>
              <a:t>‹#›</a:t>
            </a:fld>
            <a:endParaRPr lang="en-US" dirty="0"/>
          </a:p>
        </p:txBody>
      </p:sp>
    </p:spTree>
    <p:extLst>
      <p:ext uri="{BB962C8B-B14F-4D97-AF65-F5344CB8AC3E}">
        <p14:creationId xmlns:p14="http://schemas.microsoft.com/office/powerpoint/2010/main" val="195874839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7C035D95-056A-A84F-96E8-BC8C9E4BC1BB}" type="slidenum">
              <a:rPr lang="en-US" smtClean="0"/>
              <a:pPr/>
              <a:t>‹#›</a:t>
            </a:fld>
            <a:endParaRPr lang="en-US" dirty="0"/>
          </a:p>
        </p:txBody>
      </p:sp>
    </p:spTree>
    <p:extLst>
      <p:ext uri="{BB962C8B-B14F-4D97-AF65-F5344CB8AC3E}">
        <p14:creationId xmlns:p14="http://schemas.microsoft.com/office/powerpoint/2010/main" val="108516521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80389" y="2002770"/>
            <a:ext cx="6792286" cy="723652"/>
          </a:xfrm>
          <a:prstGeom prst="rect">
            <a:avLst/>
          </a:prstGeom>
          <a:noFill/>
        </p:spPr>
        <p:txBody>
          <a:bodyPr/>
          <a:lstStyle>
            <a:lvl1pPr algn="l">
              <a:defRPr sz="3200">
                <a:solidFill>
                  <a:srgbClr val="F5DE8A"/>
                </a:solidFill>
                <a:latin typeface="Open Sans Light"/>
              </a:defRPr>
            </a:lvl1pPr>
          </a:lstStyle>
          <a:p>
            <a:r>
              <a:rPr lang="en-US" dirty="0"/>
              <a:t>Click to edit Master title style</a:t>
            </a:r>
            <a:endParaRPr lang="en-CA" dirty="0"/>
          </a:p>
        </p:txBody>
      </p:sp>
    </p:spTree>
    <p:extLst>
      <p:ext uri="{BB962C8B-B14F-4D97-AF65-F5344CB8AC3E}">
        <p14:creationId xmlns:p14="http://schemas.microsoft.com/office/powerpoint/2010/main" val="13411058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12192000" cy="681318"/>
          </a:xfrm>
          <a:prstGeom prst="rect">
            <a:avLst/>
          </a:prstGeom>
          <a:solidFill>
            <a:srgbClr val="201C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p:cNvSpPr/>
          <p:nvPr userDrawn="1"/>
        </p:nvSpPr>
        <p:spPr>
          <a:xfrm>
            <a:off x="203115" y="6422637"/>
            <a:ext cx="353476" cy="35347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Slide Number Placeholder 2"/>
          <p:cNvSpPr>
            <a:spLocks noGrp="1"/>
          </p:cNvSpPr>
          <p:nvPr>
            <p:ph type="sldNum" sz="quarter" idx="4"/>
          </p:nvPr>
        </p:nvSpPr>
        <p:spPr>
          <a:xfrm>
            <a:off x="89591" y="6414686"/>
            <a:ext cx="593035" cy="365125"/>
          </a:xfrm>
          <a:prstGeom prst="rect">
            <a:avLst/>
          </a:prstGeom>
        </p:spPr>
        <p:txBody>
          <a:bodyPr vert="horz" lIns="91440" tIns="45720" rIns="91440" bIns="45720" rtlCol="0" anchor="ctr"/>
          <a:lstStyle>
            <a:lvl1pPr algn="ctr">
              <a:defRPr sz="1300" b="0" i="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7C035D95-056A-A84F-96E8-BC8C9E4BC1BB}" type="slidenum">
              <a:rPr lang="en-US" smtClean="0"/>
              <a:pPr/>
              <a:t>‹#›</a:t>
            </a:fld>
            <a:endParaRPr lang="en-US" dirty="0"/>
          </a:p>
        </p:txBody>
      </p:sp>
      <p:pic>
        <p:nvPicPr>
          <p:cNvPr id="5" name="Picture 4">
            <a:extLst>
              <a:ext uri="{FF2B5EF4-FFF2-40B4-BE49-F238E27FC236}">
                <a16:creationId xmlns:a16="http://schemas.microsoft.com/office/drawing/2014/main" id="{61AD2E09-9B48-2C46-9784-7BE8E751854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612436" y="95699"/>
            <a:ext cx="489919" cy="489919"/>
          </a:xfrm>
          <a:prstGeom prst="rect">
            <a:avLst/>
          </a:prstGeom>
        </p:spPr>
      </p:pic>
      <p:sp>
        <p:nvSpPr>
          <p:cNvPr id="8" name="Slide Number Placeholder 1">
            <a:extLst>
              <a:ext uri="{FF2B5EF4-FFF2-40B4-BE49-F238E27FC236}">
                <a16:creationId xmlns:a16="http://schemas.microsoft.com/office/drawing/2014/main" id="{8C045052-7742-4898-9063-7D937D998ECC}"/>
              </a:ext>
            </a:extLst>
          </p:cNvPr>
          <p:cNvSpPr txBox="1">
            <a:spLocks/>
          </p:cNvSpPr>
          <p:nvPr userDrawn="1"/>
        </p:nvSpPr>
        <p:spPr>
          <a:xfrm>
            <a:off x="7144027" y="6416812"/>
            <a:ext cx="4847721"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300" b="0" i="0" kern="12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b="1" dirty="0">
                <a:latin typeface="Open Sans Condensed" panose="020B0806030504020204" pitchFamily="34" charset="0"/>
                <a:ea typeface="Open Sans Condensed" panose="020B0806030504020204" pitchFamily="34" charset="0"/>
                <a:cs typeface="Open Sans Condensed" panose="020B0806030504020204" pitchFamily="34" charset="0"/>
              </a:rPr>
              <a:t>TSX-V: </a:t>
            </a:r>
            <a:r>
              <a:rPr lang="en-US" sz="1400" b="0" dirty="0">
                <a:latin typeface="Open Sans Condensed" panose="020B0806030504020204" pitchFamily="34" charset="0"/>
                <a:ea typeface="Open Sans Condensed" panose="020B0806030504020204" pitchFamily="34" charset="0"/>
                <a:cs typeface="Open Sans Condensed" panose="020B0806030504020204" pitchFamily="34" charset="0"/>
              </a:rPr>
              <a:t>GPLY</a:t>
            </a:r>
            <a:r>
              <a:rPr lang="en-US" sz="1400" b="1" dirty="0">
                <a:latin typeface="Open Sans Condensed" panose="020B0806030504020204" pitchFamily="34" charset="0"/>
                <a:ea typeface="Open Sans Condensed" panose="020B0806030504020204" pitchFamily="34" charset="0"/>
                <a:cs typeface="Open Sans Condensed" panose="020B0806030504020204" pitchFamily="34" charset="0"/>
              </a:rPr>
              <a:t>  FRANKFURT: </a:t>
            </a:r>
            <a:r>
              <a:rPr lang="en-US" sz="1400" b="0" dirty="0">
                <a:latin typeface="Open Sans Condensed" panose="020B0806030504020204" pitchFamily="34" charset="0"/>
                <a:ea typeface="Open Sans Condensed" panose="020B0806030504020204" pitchFamily="34" charset="0"/>
                <a:cs typeface="Open Sans Condensed" panose="020B0806030504020204" pitchFamily="34" charset="0"/>
              </a:rPr>
              <a:t>GPE</a:t>
            </a:r>
            <a:r>
              <a:rPr lang="en-US" sz="1400" b="1" dirty="0">
                <a:latin typeface="Open Sans Condensed" panose="020B0806030504020204" pitchFamily="34" charset="0"/>
                <a:ea typeface="Open Sans Condensed" panose="020B0806030504020204" pitchFamily="34" charset="0"/>
                <a:cs typeface="Open Sans Condensed" panose="020B0806030504020204" pitchFamily="34" charset="0"/>
              </a:rPr>
              <a:t>  OTCQB: </a:t>
            </a:r>
            <a:r>
              <a:rPr lang="en-US" sz="1400" b="0" dirty="0">
                <a:latin typeface="Open Sans Condensed" panose="020B0806030504020204" pitchFamily="34" charset="0"/>
                <a:ea typeface="Open Sans Condensed" panose="020B0806030504020204" pitchFamily="34" charset="0"/>
                <a:cs typeface="Open Sans Condensed" panose="020B0806030504020204" pitchFamily="34" charset="0"/>
              </a:rPr>
              <a:t>GLYXF</a:t>
            </a:r>
          </a:p>
        </p:txBody>
      </p:sp>
    </p:spTree>
    <p:extLst>
      <p:ext uri="{BB962C8B-B14F-4D97-AF65-F5344CB8AC3E}">
        <p14:creationId xmlns:p14="http://schemas.microsoft.com/office/powerpoint/2010/main" val="445661583"/>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50" r:id="rId3"/>
  </p:sldLayoutIdLst>
  <mc:AlternateContent xmlns:mc="http://schemas.openxmlformats.org/markup-compatibility/2006" xmlns:p14="http://schemas.microsoft.com/office/powerpoint/2010/main">
    <mc:Choice Requires="p14">
      <p:transition p14:dur="250"/>
    </mc:Choice>
    <mc:Fallback xmlns="">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118533" y="-135467"/>
            <a:ext cx="12378266" cy="7045898"/>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t="-1" b="-6038"/>
          <a:stretch/>
        </p:blipFill>
        <p:spPr>
          <a:xfrm>
            <a:off x="-118534" y="2576049"/>
            <a:ext cx="3946393" cy="4596108"/>
          </a:xfrm>
          <a:prstGeom prst="rect">
            <a:avLst/>
          </a:prstGeom>
        </p:spPr>
      </p:pic>
      <p:pic>
        <p:nvPicPr>
          <p:cNvPr id="13" name="Picture 12"/>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118533" y="-135466"/>
            <a:ext cx="3946393" cy="2659856"/>
          </a:xfrm>
          <a:prstGeom prst="rect">
            <a:avLst/>
          </a:prstGeom>
        </p:spPr>
      </p:pic>
      <p:cxnSp>
        <p:nvCxnSpPr>
          <p:cNvPr id="10" name="Straight Connector 9">
            <a:extLst>
              <a:ext uri="{FF2B5EF4-FFF2-40B4-BE49-F238E27FC236}">
                <a16:creationId xmlns:a16="http://schemas.microsoft.com/office/drawing/2014/main" id="{7E11EEAE-D698-6041-A219-7CB70B2D324A}"/>
              </a:ext>
            </a:extLst>
          </p:cNvPr>
          <p:cNvCxnSpPr>
            <a:cxnSpLocks/>
          </p:cNvCxnSpPr>
          <p:nvPr userDrawn="1"/>
        </p:nvCxnSpPr>
        <p:spPr>
          <a:xfrm>
            <a:off x="4713719" y="2559870"/>
            <a:ext cx="5904411" cy="0"/>
          </a:xfrm>
          <a:prstGeom prst="line">
            <a:avLst/>
          </a:prstGeom>
          <a:ln w="3175">
            <a:solidFill>
              <a:srgbClr val="F5DE8A"/>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160508" y="1827945"/>
            <a:ext cx="1334704" cy="1334704"/>
          </a:xfrm>
          <a:prstGeom prst="rect">
            <a:avLst/>
          </a:prstGeom>
        </p:spPr>
      </p:pic>
    </p:spTree>
    <p:extLst>
      <p:ext uri="{BB962C8B-B14F-4D97-AF65-F5344CB8AC3E}">
        <p14:creationId xmlns:p14="http://schemas.microsoft.com/office/powerpoint/2010/main" val="4240045753"/>
      </p:ext>
    </p:extLst>
  </p:cSld>
  <p:clrMap bg1="lt1" tx1="dk1" bg2="lt2" tx2="dk2" accent1="accent1" accent2="accent2" accent3="accent3" accent4="accent4" accent5="accent5" accent6="accent6" hlink="hlink" folHlink="folHlink"/>
  <p:sldLayoutIdLst>
    <p:sldLayoutId id="214748365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4.emf"/></Relationships>
</file>

<file path=ppt/slides/_rels/slide1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0.jpeg"/><Relationship Id="rId5" Type="http://schemas.openxmlformats.org/officeDocument/2006/relationships/image" Target="../media/image20.jpe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www.twitter.com/goldplay_gply&#160;" TargetMode="External"/><Relationship Id="rId7" Type="http://schemas.openxmlformats.org/officeDocument/2006/relationships/image" Target="../media/image34.png"/><Relationship Id="rId2" Type="http://schemas.openxmlformats.org/officeDocument/2006/relationships/hyperlink" Target="http://www.goldplayexploration.com/" TargetMode="Externa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hyperlink" Target="http://www.linkedin.com/company/goldplayexploration"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 Id="rId5" Type="http://schemas.openxmlformats.org/officeDocument/2006/relationships/image" Target="../media/image15.emf"/><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7C035D95-056A-A84F-96E8-BC8C9E4BC1BB}" type="slidenum">
              <a:rPr lang="en-US" smtClean="0"/>
              <a:pPr/>
              <a:t>1</a:t>
            </a:fld>
            <a:endParaRPr lang="en-US" dirty="0"/>
          </a:p>
        </p:txBody>
      </p:sp>
      <p:sp>
        <p:nvSpPr>
          <p:cNvPr id="3" name="Rectangle 2"/>
          <p:cNvSpPr/>
          <p:nvPr/>
        </p:nvSpPr>
        <p:spPr>
          <a:xfrm>
            <a:off x="-118533" y="-135467"/>
            <a:ext cx="12378266" cy="7045898"/>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7E11EEAE-D698-6041-A219-7CB70B2D324A}"/>
              </a:ext>
            </a:extLst>
          </p:cNvPr>
          <p:cNvCxnSpPr>
            <a:cxnSpLocks/>
          </p:cNvCxnSpPr>
          <p:nvPr/>
        </p:nvCxnSpPr>
        <p:spPr>
          <a:xfrm>
            <a:off x="4495800" y="2559870"/>
            <a:ext cx="4868333" cy="0"/>
          </a:xfrm>
          <a:prstGeom prst="line">
            <a:avLst/>
          </a:prstGeom>
          <a:ln w="3175">
            <a:solidFill>
              <a:srgbClr val="F5DE8A"/>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8490" y="1311192"/>
            <a:ext cx="4766733" cy="985888"/>
          </a:xfrm>
          <a:prstGeom prst="rect">
            <a:avLst/>
          </a:prstGeom>
        </p:spPr>
      </p:pic>
      <p:sp>
        <p:nvSpPr>
          <p:cNvPr id="8" name="Rectangle 7">
            <a:extLst>
              <a:ext uri="{FF2B5EF4-FFF2-40B4-BE49-F238E27FC236}">
                <a16:creationId xmlns:a16="http://schemas.microsoft.com/office/drawing/2014/main" id="{9E4907B1-8276-42B6-B200-ECB1DC607CCB}"/>
              </a:ext>
            </a:extLst>
          </p:cNvPr>
          <p:cNvSpPr/>
          <p:nvPr/>
        </p:nvSpPr>
        <p:spPr>
          <a:xfrm>
            <a:off x="4429363" y="2119273"/>
            <a:ext cx="6760988" cy="5463034"/>
          </a:xfrm>
          <a:prstGeom prst="rect">
            <a:avLst/>
          </a:prstGeom>
        </p:spPr>
        <p:txBody>
          <a:bodyPr wrap="square">
            <a:spAutoFit/>
          </a:bodyPr>
          <a:lstStyle/>
          <a:p>
            <a:pPr algn="ctr"/>
            <a:endParaRPr lang="en-CA" sz="4000" b="1" cap="all" dirty="0">
              <a:solidFill>
                <a:srgbClr val="FEFEFE"/>
              </a:solidFill>
              <a:latin typeface="Open Sans" panose="020B0606030504020204" pitchFamily="34" charset="0"/>
            </a:endParaRPr>
          </a:p>
          <a:p>
            <a:r>
              <a:rPr lang="en-CA" sz="2800" cap="all" dirty="0">
                <a:solidFill>
                  <a:srgbClr val="FEFEFE"/>
                </a:solidFill>
                <a:latin typeface="Open Sans Condensed" panose="020B0806030504020204" pitchFamily="34" charset="0"/>
                <a:ea typeface="Open Sans Condensed" panose="020B0806030504020204" pitchFamily="34" charset="0"/>
                <a:cs typeface="Open Sans Condensed" panose="020B0806030504020204" pitchFamily="34" charset="0"/>
              </a:rPr>
              <a:t>ADVANCING THE </a:t>
            </a:r>
          </a:p>
          <a:p>
            <a:r>
              <a:rPr lang="en-CA" sz="2800" cap="all" dirty="0">
                <a:solidFill>
                  <a:srgbClr val="FEFEFE"/>
                </a:solidFill>
                <a:latin typeface="Open Sans Condensed" panose="020B0806030504020204" pitchFamily="34" charset="0"/>
                <a:ea typeface="Open Sans Condensed" panose="020B0806030504020204" pitchFamily="34" charset="0"/>
                <a:cs typeface="Open Sans Condensed" panose="020B0806030504020204" pitchFamily="34" charset="0"/>
              </a:rPr>
              <a:t>SAN MARCIAL </a:t>
            </a:r>
            <a:r>
              <a:rPr lang="en-CA" sz="2800" cap="all" dirty="0">
                <a:solidFill>
                  <a:schemeClr val="bg1"/>
                </a:solidFill>
                <a:latin typeface="Open Sans Condensed" panose="020B0806030504020204" pitchFamily="34" charset="0"/>
                <a:ea typeface="Open Sans Condensed" panose="020B0806030504020204" pitchFamily="34" charset="0"/>
                <a:cs typeface="Open Sans Condensed" panose="020B0806030504020204" pitchFamily="34" charset="0"/>
              </a:rPr>
              <a:t>PROJECT</a:t>
            </a:r>
          </a:p>
          <a:p>
            <a:pPr>
              <a:spcBef>
                <a:spcPts val="1000"/>
              </a:spcBef>
            </a:pPr>
            <a:r>
              <a:rPr lang="en-CA" sz="2800" cap="all" dirty="0">
                <a:solidFill>
                  <a:schemeClr val="bg1"/>
                </a:solidFill>
                <a:latin typeface="Open Sans Condensed" panose="020B0806030504020204" pitchFamily="34" charset="0"/>
                <a:ea typeface="Open Sans Condensed" panose="020B0806030504020204" pitchFamily="34" charset="0"/>
                <a:cs typeface="Open Sans Condensed" panose="020B0806030504020204" pitchFamily="34" charset="0"/>
              </a:rPr>
              <a:t>exploration upside AND</a:t>
            </a:r>
          </a:p>
          <a:p>
            <a:r>
              <a:rPr lang="en-CA" sz="2800" cap="all" dirty="0">
                <a:solidFill>
                  <a:schemeClr val="bg1"/>
                </a:solidFill>
                <a:latin typeface="Open Sans Condensed" panose="020B0806030504020204" pitchFamily="34" charset="0"/>
                <a:ea typeface="Open Sans Condensed" panose="020B0806030504020204" pitchFamily="34" charset="0"/>
                <a:cs typeface="Open Sans Condensed" panose="020B0806030504020204" pitchFamily="34" charset="0"/>
              </a:rPr>
              <a:t>development options</a:t>
            </a:r>
            <a:endParaRPr lang="en-CA" cap="all" dirty="0">
              <a:solidFill>
                <a:schemeClr val="bg1"/>
              </a:solidFill>
              <a:latin typeface="Open Sans Condensed" panose="020B0806030504020204" pitchFamily="34" charset="0"/>
              <a:ea typeface="Open Sans Condensed" panose="020B0806030504020204" pitchFamily="34" charset="0"/>
              <a:cs typeface="Open Sans Condensed" panose="020B0806030504020204" pitchFamily="34" charset="0"/>
            </a:endParaRPr>
          </a:p>
          <a:p>
            <a:endParaRPr lang="en-CA" cap="all" dirty="0">
              <a:solidFill>
                <a:srgbClr val="FEFEFE"/>
              </a:solidFill>
              <a:latin typeface="Open Sans"/>
            </a:endParaRPr>
          </a:p>
          <a:p>
            <a:r>
              <a:rPr lang="en-CA" cap="all" dirty="0">
                <a:solidFill>
                  <a:srgbClr val="FEFEFE"/>
                </a:solidFill>
                <a:latin typeface="Open Sans Condensed" panose="020B0806030504020204" pitchFamily="34" charset="0"/>
                <a:ea typeface="Open Sans Condensed" panose="020B0806030504020204" pitchFamily="34" charset="0"/>
                <a:cs typeface="Open Sans Condensed" panose="020B0806030504020204" pitchFamily="34" charset="0"/>
              </a:rPr>
              <a:t>ROSARIO MINING DISTRICT, SINALOA, MEXICO</a:t>
            </a:r>
          </a:p>
          <a:p>
            <a:r>
              <a:rPr lang="en-CA" cap="all" dirty="0">
                <a:solidFill>
                  <a:srgbClr val="FEFEFE"/>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MARCH 2019</a:t>
            </a:r>
          </a:p>
          <a:p>
            <a:endParaRPr lang="en-CA" cap="all" dirty="0">
              <a:solidFill>
                <a:srgbClr val="FEFEFE"/>
              </a:solidFill>
              <a:latin typeface="Open Sans" panose="020B0606030504020204" pitchFamily="34" charset="0"/>
            </a:endParaRPr>
          </a:p>
          <a:p>
            <a:endParaRPr lang="en-CA" cap="all" dirty="0">
              <a:solidFill>
                <a:srgbClr val="FEFEFE"/>
              </a:solidFill>
              <a:latin typeface="Open Sans" panose="020B0606030504020204" pitchFamily="34" charset="0"/>
            </a:endParaRPr>
          </a:p>
          <a:p>
            <a:endParaRPr lang="en-CA" cap="all" dirty="0">
              <a:solidFill>
                <a:srgbClr val="FEFEFE"/>
              </a:solidFill>
              <a:latin typeface="Open Sans" panose="020B0606030504020204" pitchFamily="34" charset="0"/>
            </a:endParaRPr>
          </a:p>
          <a:p>
            <a:r>
              <a:rPr lang="en-CA" b="1" cap="all" dirty="0">
                <a:solidFill>
                  <a:srgbClr val="F5DE8A"/>
                </a:solidFill>
                <a:latin typeface="Open Sans Condensed" panose="020B0806030504020204" pitchFamily="34" charset="0"/>
                <a:ea typeface="Open Sans Condensed" panose="020B0806030504020204" pitchFamily="34" charset="0"/>
                <a:cs typeface="Open Sans Condensed" panose="020B0806030504020204" pitchFamily="34" charset="0"/>
              </a:rPr>
              <a:t>TSX-V</a:t>
            </a:r>
            <a:r>
              <a:rPr lang="en-CA" cap="all" dirty="0">
                <a:solidFill>
                  <a:srgbClr val="F5DE8A"/>
                </a:solidFill>
                <a:latin typeface="Open Sans Condensed" panose="020B0806030504020204" pitchFamily="34" charset="0"/>
                <a:ea typeface="Open Sans Condensed" panose="020B0806030504020204" pitchFamily="34" charset="0"/>
                <a:cs typeface="Open Sans Condensed" panose="020B0806030504020204" pitchFamily="34" charset="0"/>
              </a:rPr>
              <a:t>: </a:t>
            </a:r>
            <a:r>
              <a:rPr lang="en-CA" b="1" cap="all" dirty="0">
                <a:solidFill>
                  <a:srgbClr val="F5DE8A"/>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GPLY</a:t>
            </a:r>
            <a:r>
              <a:rPr lang="en-CA" cap="all" dirty="0">
                <a:solidFill>
                  <a:srgbClr val="F5DE8A"/>
                </a:solidFill>
                <a:latin typeface="Open Sans Condensed" panose="020B0806030504020204" pitchFamily="34" charset="0"/>
                <a:ea typeface="Open Sans Condensed" panose="020B0806030504020204" pitchFamily="34" charset="0"/>
                <a:cs typeface="Open Sans Condensed" panose="020B0806030504020204" pitchFamily="34" charset="0"/>
              </a:rPr>
              <a:t>  </a:t>
            </a:r>
            <a:r>
              <a:rPr lang="en-CA" b="1" cap="all" dirty="0">
                <a:solidFill>
                  <a:srgbClr val="F5DE8A"/>
                </a:solidFill>
                <a:latin typeface="Open Sans Condensed" panose="020B0806030504020204" pitchFamily="34" charset="0"/>
                <a:ea typeface="Open Sans Condensed" panose="020B0806030504020204" pitchFamily="34" charset="0"/>
                <a:cs typeface="Open Sans Condensed" panose="020B0806030504020204" pitchFamily="34" charset="0"/>
              </a:rPr>
              <a:t>FRANKFURT</a:t>
            </a:r>
            <a:r>
              <a:rPr lang="en-CA" cap="all" dirty="0">
                <a:solidFill>
                  <a:srgbClr val="F5DE8A"/>
                </a:solidFill>
                <a:latin typeface="Open Sans Condensed" panose="020B0806030504020204" pitchFamily="34" charset="0"/>
                <a:ea typeface="Open Sans Condensed" panose="020B0806030504020204" pitchFamily="34" charset="0"/>
                <a:cs typeface="Open Sans Condensed" panose="020B0806030504020204" pitchFamily="34" charset="0"/>
              </a:rPr>
              <a:t>: </a:t>
            </a:r>
            <a:r>
              <a:rPr lang="en-CA" b="1" cap="all" dirty="0">
                <a:solidFill>
                  <a:srgbClr val="F5DE8A"/>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GPE</a:t>
            </a:r>
            <a:r>
              <a:rPr lang="en-CA" cap="all" dirty="0">
                <a:solidFill>
                  <a:srgbClr val="F5DE8A"/>
                </a:solidFill>
                <a:latin typeface="Open Sans Condensed" panose="020B0806030504020204" pitchFamily="34" charset="0"/>
                <a:ea typeface="Open Sans Condensed" panose="020B0806030504020204" pitchFamily="34" charset="0"/>
                <a:cs typeface="Open Sans Condensed" panose="020B0806030504020204" pitchFamily="34" charset="0"/>
              </a:rPr>
              <a:t>  </a:t>
            </a:r>
            <a:r>
              <a:rPr lang="en-CA" b="1" cap="all" dirty="0">
                <a:solidFill>
                  <a:srgbClr val="F5DE8A"/>
                </a:solidFill>
                <a:latin typeface="Open Sans Condensed" panose="020B0806030504020204" pitchFamily="34" charset="0"/>
                <a:ea typeface="Open Sans Condensed" panose="020B0806030504020204" pitchFamily="34" charset="0"/>
                <a:cs typeface="Open Sans Condensed" panose="020B0806030504020204" pitchFamily="34" charset="0"/>
              </a:rPr>
              <a:t>OTCQB</a:t>
            </a:r>
            <a:r>
              <a:rPr lang="en-CA" cap="all" dirty="0">
                <a:solidFill>
                  <a:srgbClr val="F5DE8A"/>
                </a:solidFill>
                <a:latin typeface="Open Sans Condensed" panose="020B0806030504020204" pitchFamily="34" charset="0"/>
                <a:ea typeface="Open Sans Condensed" panose="020B0806030504020204" pitchFamily="34" charset="0"/>
                <a:cs typeface="Open Sans Condensed" panose="020B0806030504020204" pitchFamily="34" charset="0"/>
              </a:rPr>
              <a:t>: </a:t>
            </a:r>
            <a:r>
              <a:rPr lang="en-CA" b="1" cap="all" dirty="0">
                <a:solidFill>
                  <a:srgbClr val="F5DE8A"/>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GLYXF</a:t>
            </a:r>
          </a:p>
          <a:p>
            <a:endParaRPr lang="en-CA" cap="all" dirty="0">
              <a:solidFill>
                <a:srgbClr val="FEFEFE"/>
              </a:solidFill>
              <a:latin typeface="Open Sans" panose="020B0606030504020204" pitchFamily="34" charset="0"/>
            </a:endParaRPr>
          </a:p>
          <a:p>
            <a:endParaRPr lang="en-CA" sz="2400" b="0" i="0" cap="all" dirty="0">
              <a:solidFill>
                <a:srgbClr val="FEFEFE"/>
              </a:solidFill>
              <a:effectLst/>
              <a:latin typeface="Open Sans" panose="020B0606030504020204" pitchFamily="34" charset="0"/>
            </a:endParaRPr>
          </a:p>
          <a:p>
            <a:endParaRPr lang="en-CA" sz="2400" cap="all" dirty="0">
              <a:solidFill>
                <a:srgbClr val="FEFEFE"/>
              </a:solidFill>
              <a:latin typeface="Open Sans" panose="020B0606030504020204" pitchFamily="34" charset="0"/>
            </a:endParaRPr>
          </a:p>
        </p:txBody>
      </p:sp>
      <p:sp>
        <p:nvSpPr>
          <p:cNvPr id="11" name="Slide Number Placeholder 1">
            <a:extLst>
              <a:ext uri="{FF2B5EF4-FFF2-40B4-BE49-F238E27FC236}">
                <a16:creationId xmlns:a16="http://schemas.microsoft.com/office/drawing/2014/main" id="{8C045052-7742-4898-9063-7D937D998ECC}"/>
              </a:ext>
            </a:extLst>
          </p:cNvPr>
          <p:cNvSpPr txBox="1">
            <a:spLocks/>
          </p:cNvSpPr>
          <p:nvPr/>
        </p:nvSpPr>
        <p:spPr>
          <a:xfrm>
            <a:off x="4495800" y="5714078"/>
            <a:ext cx="4847721" cy="365125"/>
          </a:xfrm>
          <a:prstGeom prst="rect">
            <a:avLst/>
          </a:prstGeom>
          <a:noFill/>
        </p:spPr>
        <p:txBody>
          <a:bodyPr vert="horz" lIns="91440" tIns="45720" rIns="91440" bIns="45720" rtlCol="0" anchor="ctr"/>
          <a:lstStyle>
            <a:defPPr>
              <a:defRPr lang="en-US"/>
            </a:defPPr>
            <a:lvl1pPr marL="0" algn="ctr" defTabSz="914400" rtl="0" eaLnBrk="1" latinLnBrk="0" hangingPunct="1">
              <a:defRPr sz="1300" b="0" i="0" kern="12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sz="1400" b="0" dirty="0">
              <a:solidFill>
                <a:srgbClr val="F5DE8A"/>
              </a:solidFill>
              <a:latin typeface="Open Sans Light"/>
            </a:endParaRPr>
          </a:p>
        </p:txBody>
      </p:sp>
      <p:sp>
        <p:nvSpPr>
          <p:cNvPr id="9" name="TextBox 8">
            <a:extLst>
              <a:ext uri="{FF2B5EF4-FFF2-40B4-BE49-F238E27FC236}">
                <a16:creationId xmlns:a16="http://schemas.microsoft.com/office/drawing/2014/main" id="{2C979197-5F8D-4492-9149-8DB299F9F07C}"/>
              </a:ext>
            </a:extLst>
          </p:cNvPr>
          <p:cNvSpPr txBox="1"/>
          <p:nvPr/>
        </p:nvSpPr>
        <p:spPr>
          <a:xfrm>
            <a:off x="386108" y="3410689"/>
            <a:ext cx="3341985" cy="1200329"/>
          </a:xfrm>
          <a:prstGeom prst="rect">
            <a:avLst/>
          </a:prstGeom>
          <a:noFill/>
        </p:spPr>
        <p:txBody>
          <a:bodyPr wrap="square" rtlCol="0">
            <a:spAutoFit/>
          </a:bodyPr>
          <a:lstStyle/>
          <a:p>
            <a:r>
              <a:rPr lang="en-CA" b="1" dirty="0">
                <a:solidFill>
                  <a:srgbClr val="FF0000"/>
                </a:solidFill>
              </a:rPr>
              <a:t>Change these two photos</a:t>
            </a:r>
          </a:p>
          <a:p>
            <a:r>
              <a:rPr lang="en-CA" b="1" dirty="0">
                <a:solidFill>
                  <a:srgbClr val="FF0000"/>
                </a:solidFill>
              </a:rPr>
              <a:t>I want to keep the standard</a:t>
            </a:r>
          </a:p>
          <a:p>
            <a:r>
              <a:rPr lang="en-CA" b="1" dirty="0">
                <a:solidFill>
                  <a:srgbClr val="FF0000"/>
                </a:solidFill>
              </a:rPr>
              <a:t>Old </a:t>
            </a:r>
            <a:r>
              <a:rPr lang="en-CA" b="1" dirty="0" err="1">
                <a:solidFill>
                  <a:srgbClr val="FF0000"/>
                </a:solidFill>
              </a:rPr>
              <a:t>rosario</a:t>
            </a:r>
            <a:r>
              <a:rPr lang="en-CA" b="1" dirty="0">
                <a:solidFill>
                  <a:srgbClr val="FF0000"/>
                </a:solidFill>
              </a:rPr>
              <a:t> mine in at least one</a:t>
            </a:r>
          </a:p>
          <a:p>
            <a:r>
              <a:rPr lang="en-CA" b="1" dirty="0">
                <a:solidFill>
                  <a:srgbClr val="FF0000"/>
                </a:solidFill>
              </a:rPr>
              <a:t>photo</a:t>
            </a:r>
            <a:endParaRPr lang="en-CA" dirty="0"/>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1" b="-6038"/>
          <a:stretch/>
        </p:blipFill>
        <p:spPr>
          <a:xfrm>
            <a:off x="-118534" y="2576049"/>
            <a:ext cx="3946393" cy="4596108"/>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18533" y="-135466"/>
            <a:ext cx="3946393" cy="2659856"/>
          </a:xfrm>
          <a:prstGeom prst="rect">
            <a:avLst/>
          </a:prstGeom>
        </p:spPr>
      </p:pic>
    </p:spTree>
    <p:extLst>
      <p:ext uri="{BB962C8B-B14F-4D97-AF65-F5344CB8AC3E}">
        <p14:creationId xmlns:p14="http://schemas.microsoft.com/office/powerpoint/2010/main" val="249469636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6394E43-A6D7-4461-9097-A1B1957D4BE3}"/>
              </a:ext>
            </a:extLst>
          </p:cNvPr>
          <p:cNvSpPr/>
          <p:nvPr/>
        </p:nvSpPr>
        <p:spPr>
          <a:xfrm>
            <a:off x="339292" y="150211"/>
            <a:ext cx="10648256" cy="430887"/>
          </a:xfrm>
          <a:prstGeom prst="rect">
            <a:avLst/>
          </a:prstGeom>
        </p:spPr>
        <p:txBody>
          <a:bodyPr wrap="square" lIns="0">
            <a:spAutoFit/>
          </a:bodyPr>
          <a:lstStyle/>
          <a:p>
            <a:r>
              <a:rPr lang="en-CA" sz="2200" dirty="0">
                <a:solidFill>
                  <a:srgbClr val="F5DE8A"/>
                </a:solidFill>
                <a:latin typeface="Open Sans Condensed" panose="020B0806030504020204" pitchFamily="34" charset="0"/>
                <a:ea typeface="Open Sans Condensed" panose="020B0806030504020204" pitchFamily="34" charset="0"/>
                <a:cs typeface="Open Sans Condensed" panose="020B0806030504020204" pitchFamily="34" charset="0"/>
              </a:rPr>
              <a:t>SAN MARCIAL – SECTION 180NW</a:t>
            </a:r>
          </a:p>
        </p:txBody>
      </p:sp>
      <p:pic>
        <p:nvPicPr>
          <p:cNvPr id="4" name="Picture 3">
            <a:extLst>
              <a:ext uri="{FF2B5EF4-FFF2-40B4-BE49-F238E27FC236}">
                <a16:creationId xmlns:a16="http://schemas.microsoft.com/office/drawing/2014/main" id="{5F9E8A70-4010-4AD6-9C55-C819163976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6481" y="1002726"/>
            <a:ext cx="7863223" cy="5382198"/>
          </a:xfrm>
          <a:prstGeom prst="rect">
            <a:avLst/>
          </a:prstGeom>
        </p:spPr>
      </p:pic>
    </p:spTree>
    <p:extLst>
      <p:ext uri="{BB962C8B-B14F-4D97-AF65-F5344CB8AC3E}">
        <p14:creationId xmlns:p14="http://schemas.microsoft.com/office/powerpoint/2010/main" val="61201857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7C035D95-056A-A84F-96E8-BC8C9E4BC1BB}" type="slidenum">
              <a:rPr lang="en-US" smtClean="0"/>
              <a:pPr/>
              <a:t>11</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948531478"/>
              </p:ext>
            </p:extLst>
          </p:nvPr>
        </p:nvGraphicFramePr>
        <p:xfrm>
          <a:off x="684213" y="2282607"/>
          <a:ext cx="10796587" cy="3576320"/>
        </p:xfrm>
        <a:graphic>
          <a:graphicData uri="http://schemas.openxmlformats.org/drawingml/2006/table">
            <a:tbl>
              <a:tblPr firstRow="1" bandRow="1">
                <a:tableStyleId>{073A0DAA-6AF3-43AB-8588-CEC1D06C72B9}</a:tableStyleId>
              </a:tblPr>
              <a:tblGrid>
                <a:gridCol w="1212320">
                  <a:extLst>
                    <a:ext uri="{9D8B030D-6E8A-4147-A177-3AD203B41FA5}">
                      <a16:colId xmlns:a16="http://schemas.microsoft.com/office/drawing/2014/main" val="20000"/>
                    </a:ext>
                  </a:extLst>
                </a:gridCol>
                <a:gridCol w="1320800">
                  <a:extLst>
                    <a:ext uri="{9D8B030D-6E8A-4147-A177-3AD203B41FA5}">
                      <a16:colId xmlns:a16="http://schemas.microsoft.com/office/drawing/2014/main" val="20001"/>
                    </a:ext>
                  </a:extLst>
                </a:gridCol>
                <a:gridCol w="956734">
                  <a:extLst>
                    <a:ext uri="{9D8B030D-6E8A-4147-A177-3AD203B41FA5}">
                      <a16:colId xmlns:a16="http://schemas.microsoft.com/office/drawing/2014/main" val="20002"/>
                    </a:ext>
                  </a:extLst>
                </a:gridCol>
                <a:gridCol w="879592">
                  <a:extLst>
                    <a:ext uri="{9D8B030D-6E8A-4147-A177-3AD203B41FA5}">
                      <a16:colId xmlns:a16="http://schemas.microsoft.com/office/drawing/2014/main" val="20003"/>
                    </a:ext>
                  </a:extLst>
                </a:gridCol>
                <a:gridCol w="918163">
                  <a:extLst>
                    <a:ext uri="{9D8B030D-6E8A-4147-A177-3AD203B41FA5}">
                      <a16:colId xmlns:a16="http://schemas.microsoft.com/office/drawing/2014/main" val="20004"/>
                    </a:ext>
                  </a:extLst>
                </a:gridCol>
                <a:gridCol w="918163">
                  <a:extLst>
                    <a:ext uri="{9D8B030D-6E8A-4147-A177-3AD203B41FA5}">
                      <a16:colId xmlns:a16="http://schemas.microsoft.com/office/drawing/2014/main" val="20005"/>
                    </a:ext>
                  </a:extLst>
                </a:gridCol>
                <a:gridCol w="918163">
                  <a:extLst>
                    <a:ext uri="{9D8B030D-6E8A-4147-A177-3AD203B41FA5}">
                      <a16:colId xmlns:a16="http://schemas.microsoft.com/office/drawing/2014/main" val="20006"/>
                    </a:ext>
                  </a:extLst>
                </a:gridCol>
                <a:gridCol w="918163">
                  <a:extLst>
                    <a:ext uri="{9D8B030D-6E8A-4147-A177-3AD203B41FA5}">
                      <a16:colId xmlns:a16="http://schemas.microsoft.com/office/drawing/2014/main" val="20007"/>
                    </a:ext>
                  </a:extLst>
                </a:gridCol>
                <a:gridCol w="918163">
                  <a:extLst>
                    <a:ext uri="{9D8B030D-6E8A-4147-A177-3AD203B41FA5}">
                      <a16:colId xmlns:a16="http://schemas.microsoft.com/office/drawing/2014/main" val="20008"/>
                    </a:ext>
                  </a:extLst>
                </a:gridCol>
                <a:gridCol w="918163">
                  <a:extLst>
                    <a:ext uri="{9D8B030D-6E8A-4147-A177-3AD203B41FA5}">
                      <a16:colId xmlns:a16="http://schemas.microsoft.com/office/drawing/2014/main" val="20009"/>
                    </a:ext>
                  </a:extLst>
                </a:gridCol>
                <a:gridCol w="918163">
                  <a:extLst>
                    <a:ext uri="{9D8B030D-6E8A-4147-A177-3AD203B41FA5}">
                      <a16:colId xmlns:a16="http://schemas.microsoft.com/office/drawing/2014/main" val="20010"/>
                    </a:ext>
                  </a:extLst>
                </a:gridCol>
              </a:tblGrid>
              <a:tr h="370840">
                <a:tc>
                  <a:txBody>
                    <a:bodyPr/>
                    <a:lstStyle/>
                    <a:p>
                      <a:r>
                        <a:rPr lang="en-CA" sz="1400" dirty="0"/>
                        <a:t>Resource Classification</a:t>
                      </a:r>
                    </a:p>
                  </a:txBody>
                  <a:tcPr>
                    <a:solidFill>
                      <a:schemeClr val="tx1">
                        <a:lumMod val="65000"/>
                        <a:lumOff val="35000"/>
                      </a:schemeClr>
                    </a:solidFill>
                  </a:tcPr>
                </a:tc>
                <a:tc>
                  <a:txBody>
                    <a:bodyPr/>
                    <a:lstStyle/>
                    <a:p>
                      <a:r>
                        <a:rPr lang="en-CA" sz="1400" dirty="0"/>
                        <a:t>Type</a:t>
                      </a:r>
                    </a:p>
                  </a:txBody>
                  <a:tcPr>
                    <a:solidFill>
                      <a:schemeClr val="tx1">
                        <a:lumMod val="65000"/>
                        <a:lumOff val="35000"/>
                      </a:schemeClr>
                    </a:solidFill>
                  </a:tcPr>
                </a:tc>
                <a:tc>
                  <a:txBody>
                    <a:bodyPr/>
                    <a:lstStyle/>
                    <a:p>
                      <a:pPr algn="ctr"/>
                      <a:r>
                        <a:rPr lang="en-CA" sz="1400" dirty="0"/>
                        <a:t>Tonnage</a:t>
                      </a:r>
                    </a:p>
                    <a:p>
                      <a:pPr algn="ctr"/>
                      <a:r>
                        <a:rPr lang="en-CA" sz="1400" b="0" dirty="0"/>
                        <a:t>(</a:t>
                      </a:r>
                      <a:r>
                        <a:rPr lang="en-CA" sz="1400" b="0" dirty="0" err="1"/>
                        <a:t>Mtonnes</a:t>
                      </a:r>
                      <a:r>
                        <a:rPr lang="en-CA" sz="1400" b="0" dirty="0"/>
                        <a:t>)</a:t>
                      </a:r>
                    </a:p>
                  </a:txBody>
                  <a:tcPr>
                    <a:solidFill>
                      <a:schemeClr val="tx1">
                        <a:lumMod val="65000"/>
                        <a:lumOff val="35000"/>
                      </a:schemeClr>
                    </a:solidFill>
                  </a:tcPr>
                </a:tc>
                <a:tc>
                  <a:txBody>
                    <a:bodyPr/>
                    <a:lstStyle/>
                    <a:p>
                      <a:pPr algn="ctr"/>
                      <a:r>
                        <a:rPr lang="en-CA" sz="1400" dirty="0"/>
                        <a:t>Ag</a:t>
                      </a:r>
                    </a:p>
                    <a:p>
                      <a:pPr algn="ctr"/>
                      <a:r>
                        <a:rPr lang="en-CA" sz="1400" b="0" dirty="0"/>
                        <a:t>(g/t)</a:t>
                      </a:r>
                    </a:p>
                  </a:txBody>
                  <a:tcPr>
                    <a:solidFill>
                      <a:schemeClr val="tx1">
                        <a:lumMod val="65000"/>
                        <a:lumOff val="35000"/>
                      </a:schemeClr>
                    </a:solidFill>
                  </a:tcPr>
                </a:tc>
                <a:tc>
                  <a:txBody>
                    <a:bodyPr/>
                    <a:lstStyle/>
                    <a:p>
                      <a:pPr algn="ctr"/>
                      <a:r>
                        <a:rPr lang="en-CA" sz="1400" dirty="0" err="1"/>
                        <a:t>AgEq</a:t>
                      </a:r>
                      <a:endParaRPr lang="en-CA" sz="1400" dirty="0"/>
                    </a:p>
                    <a:p>
                      <a:pPr algn="ctr"/>
                      <a:r>
                        <a:rPr lang="en-CA" sz="1400" b="0" dirty="0"/>
                        <a:t>(g/t)</a:t>
                      </a:r>
                    </a:p>
                  </a:txBody>
                  <a:tcPr>
                    <a:solidFill>
                      <a:schemeClr val="tx1">
                        <a:lumMod val="65000"/>
                        <a:lumOff val="35000"/>
                      </a:schemeClr>
                    </a:solidFill>
                  </a:tcPr>
                </a:tc>
                <a:tc>
                  <a:txBody>
                    <a:bodyPr/>
                    <a:lstStyle/>
                    <a:p>
                      <a:pPr algn="ctr"/>
                      <a:r>
                        <a:rPr lang="en-CA" sz="1400" dirty="0"/>
                        <a:t>Zn</a:t>
                      </a:r>
                    </a:p>
                    <a:p>
                      <a:pPr algn="ctr"/>
                      <a:r>
                        <a:rPr lang="en-CA" sz="1400" b="0" dirty="0"/>
                        <a:t>(%)</a:t>
                      </a:r>
                    </a:p>
                  </a:txBody>
                  <a:tcPr>
                    <a:solidFill>
                      <a:schemeClr val="tx1">
                        <a:lumMod val="65000"/>
                        <a:lumOff val="35000"/>
                      </a:schemeClr>
                    </a:solidFill>
                  </a:tcPr>
                </a:tc>
                <a:tc>
                  <a:txBody>
                    <a:bodyPr/>
                    <a:lstStyle/>
                    <a:p>
                      <a:pPr algn="ctr"/>
                      <a:r>
                        <a:rPr lang="en-CA" sz="1400" dirty="0" err="1"/>
                        <a:t>Pb</a:t>
                      </a:r>
                      <a:endParaRPr lang="en-CA" sz="1400" dirty="0"/>
                    </a:p>
                    <a:p>
                      <a:pPr algn="ctr"/>
                      <a:r>
                        <a:rPr lang="en-CA" sz="1400" b="0" dirty="0"/>
                        <a:t>(%)</a:t>
                      </a:r>
                    </a:p>
                  </a:txBody>
                  <a:tcPr>
                    <a:solidFill>
                      <a:schemeClr val="tx1">
                        <a:lumMod val="65000"/>
                        <a:lumOff val="35000"/>
                      </a:schemeClr>
                    </a:solidFill>
                  </a:tcPr>
                </a:tc>
                <a:tc>
                  <a:txBody>
                    <a:bodyPr/>
                    <a:lstStyle/>
                    <a:p>
                      <a:pPr algn="ctr"/>
                      <a:r>
                        <a:rPr lang="en-CA" sz="1400" dirty="0"/>
                        <a:t>Ag</a:t>
                      </a:r>
                    </a:p>
                    <a:p>
                      <a:pPr algn="ctr"/>
                      <a:r>
                        <a:rPr lang="en-CA" sz="1400" b="0" dirty="0"/>
                        <a:t>(</a:t>
                      </a:r>
                      <a:r>
                        <a:rPr lang="en-CA" sz="1400" b="0" dirty="0" err="1"/>
                        <a:t>Moz</a:t>
                      </a:r>
                      <a:r>
                        <a:rPr lang="en-CA" sz="1400" b="0" dirty="0"/>
                        <a:t>)</a:t>
                      </a:r>
                    </a:p>
                  </a:txBody>
                  <a:tcPr>
                    <a:solidFill>
                      <a:schemeClr val="tx1">
                        <a:lumMod val="65000"/>
                        <a:lumOff val="35000"/>
                      </a:schemeClr>
                    </a:solidFill>
                  </a:tcPr>
                </a:tc>
                <a:tc>
                  <a:txBody>
                    <a:bodyPr/>
                    <a:lstStyle/>
                    <a:p>
                      <a:pPr algn="ctr"/>
                      <a:r>
                        <a:rPr lang="en-CA" sz="1400" dirty="0" err="1"/>
                        <a:t>AgEq</a:t>
                      </a:r>
                      <a:endParaRPr lang="en-CA" sz="1400" dirty="0"/>
                    </a:p>
                    <a:p>
                      <a:pPr algn="ctr"/>
                      <a:r>
                        <a:rPr lang="en-CA" sz="1400" b="0" dirty="0"/>
                        <a:t>(</a:t>
                      </a:r>
                      <a:r>
                        <a:rPr lang="en-CA" sz="1400" b="0" dirty="0" err="1"/>
                        <a:t>Moz</a:t>
                      </a:r>
                      <a:r>
                        <a:rPr lang="en-CA" sz="1400" b="0" dirty="0"/>
                        <a:t>)</a:t>
                      </a:r>
                    </a:p>
                  </a:txBody>
                  <a:tcPr>
                    <a:solidFill>
                      <a:schemeClr val="tx1">
                        <a:lumMod val="65000"/>
                        <a:lumOff val="35000"/>
                      </a:schemeClr>
                    </a:solidFill>
                  </a:tcPr>
                </a:tc>
                <a:tc>
                  <a:txBody>
                    <a:bodyPr/>
                    <a:lstStyle/>
                    <a:p>
                      <a:pPr algn="ctr"/>
                      <a:r>
                        <a:rPr lang="en-CA" sz="1400" dirty="0"/>
                        <a:t>Zn</a:t>
                      </a:r>
                    </a:p>
                    <a:p>
                      <a:pPr algn="ctr"/>
                      <a:r>
                        <a:rPr lang="en-CA" sz="1400" b="0" dirty="0"/>
                        <a:t>(</a:t>
                      </a:r>
                      <a:r>
                        <a:rPr lang="en-CA" sz="1400" b="0" dirty="0" err="1"/>
                        <a:t>Mlbs</a:t>
                      </a:r>
                      <a:r>
                        <a:rPr lang="en-CA" sz="1400" b="0" dirty="0"/>
                        <a:t>)</a:t>
                      </a:r>
                    </a:p>
                  </a:txBody>
                  <a:tcPr>
                    <a:solidFill>
                      <a:schemeClr val="tx1">
                        <a:lumMod val="65000"/>
                        <a:lumOff val="35000"/>
                      </a:schemeClr>
                    </a:solidFill>
                  </a:tcPr>
                </a:tc>
                <a:tc>
                  <a:txBody>
                    <a:bodyPr/>
                    <a:lstStyle/>
                    <a:p>
                      <a:pPr algn="ctr"/>
                      <a:r>
                        <a:rPr lang="en-CA" sz="1400" dirty="0" err="1"/>
                        <a:t>Pb</a:t>
                      </a:r>
                      <a:endParaRPr lang="en-CA" sz="1400" dirty="0"/>
                    </a:p>
                    <a:p>
                      <a:pPr algn="ctr"/>
                      <a:r>
                        <a:rPr lang="en-CA" sz="1400" b="0" dirty="0"/>
                        <a:t>(</a:t>
                      </a:r>
                      <a:r>
                        <a:rPr lang="en-CA" sz="1400" b="0" dirty="0" err="1"/>
                        <a:t>Mlbs</a:t>
                      </a:r>
                      <a:r>
                        <a:rPr lang="en-CA" sz="1400" b="0" dirty="0"/>
                        <a:t>)</a:t>
                      </a:r>
                    </a:p>
                  </a:txBody>
                  <a:tcPr>
                    <a:solidFill>
                      <a:schemeClr val="tx1">
                        <a:lumMod val="65000"/>
                        <a:lumOff val="35000"/>
                      </a:schemeClr>
                    </a:solidFill>
                  </a:tcPr>
                </a:tc>
                <a:extLst>
                  <a:ext uri="{0D108BD9-81ED-4DB2-BD59-A6C34878D82A}">
                    <a16:rowId xmlns:a16="http://schemas.microsoft.com/office/drawing/2014/main" val="10000"/>
                  </a:ext>
                </a:extLst>
              </a:tr>
              <a:tr h="370840">
                <a:tc rowSpan="3">
                  <a:txBody>
                    <a:bodyPr/>
                    <a:lstStyle/>
                    <a:p>
                      <a:r>
                        <a:rPr lang="en-CA" sz="1400" b="1" dirty="0"/>
                        <a:t>Indicated</a:t>
                      </a:r>
                    </a:p>
                  </a:txBody>
                  <a:tcPr>
                    <a:lnB w="381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r>
                        <a:rPr lang="en-CA" sz="1600" b="1" dirty="0"/>
                        <a:t>Breccia (Total)</a:t>
                      </a:r>
                    </a:p>
                  </a:txBody>
                  <a:tcPr>
                    <a:solidFill>
                      <a:schemeClr val="accent1">
                        <a:lumMod val="40000"/>
                        <a:lumOff val="60000"/>
                      </a:schemeClr>
                    </a:solidFill>
                  </a:tcPr>
                </a:tc>
                <a:tc>
                  <a:txBody>
                    <a:bodyPr/>
                    <a:lstStyle/>
                    <a:p>
                      <a:pPr algn="ctr"/>
                      <a:r>
                        <a:rPr lang="en-CA" sz="1600" b="1" dirty="0">
                          <a:solidFill>
                            <a:srgbClr val="FF0000"/>
                          </a:solidFill>
                        </a:rPr>
                        <a:t>3.0</a:t>
                      </a:r>
                    </a:p>
                  </a:txBody>
                  <a:tcPr>
                    <a:solidFill>
                      <a:schemeClr val="accent1">
                        <a:lumMod val="40000"/>
                        <a:lumOff val="60000"/>
                      </a:schemeClr>
                    </a:solidFill>
                  </a:tcPr>
                </a:tc>
                <a:tc>
                  <a:txBody>
                    <a:bodyPr/>
                    <a:lstStyle/>
                    <a:p>
                      <a:pPr algn="ctr"/>
                      <a:r>
                        <a:rPr lang="en-CA" sz="1600" b="1" dirty="0">
                          <a:solidFill>
                            <a:srgbClr val="FF0000"/>
                          </a:solidFill>
                        </a:rPr>
                        <a:t>200</a:t>
                      </a:r>
                    </a:p>
                  </a:txBody>
                  <a:tcPr>
                    <a:solidFill>
                      <a:schemeClr val="accent1">
                        <a:lumMod val="40000"/>
                        <a:lumOff val="60000"/>
                      </a:schemeClr>
                    </a:solidFill>
                  </a:tcPr>
                </a:tc>
                <a:tc>
                  <a:txBody>
                    <a:bodyPr/>
                    <a:lstStyle/>
                    <a:p>
                      <a:pPr algn="ctr"/>
                      <a:r>
                        <a:rPr lang="en-CA" sz="1600" b="1" dirty="0">
                          <a:solidFill>
                            <a:srgbClr val="FF0000"/>
                          </a:solidFill>
                        </a:rPr>
                        <a:t>239</a:t>
                      </a:r>
                    </a:p>
                  </a:txBody>
                  <a:tcPr>
                    <a:solidFill>
                      <a:schemeClr val="accent1">
                        <a:lumMod val="40000"/>
                        <a:lumOff val="60000"/>
                      </a:schemeClr>
                    </a:solidFill>
                  </a:tcPr>
                </a:tc>
                <a:tc>
                  <a:txBody>
                    <a:bodyPr/>
                    <a:lstStyle/>
                    <a:p>
                      <a:pPr algn="ctr"/>
                      <a:r>
                        <a:rPr lang="en-CA" sz="1600" b="1" dirty="0">
                          <a:solidFill>
                            <a:srgbClr val="FF0000"/>
                          </a:solidFill>
                        </a:rPr>
                        <a:t>0.7</a:t>
                      </a:r>
                    </a:p>
                  </a:txBody>
                  <a:tcPr>
                    <a:solidFill>
                      <a:schemeClr val="accent1">
                        <a:lumMod val="40000"/>
                        <a:lumOff val="60000"/>
                      </a:schemeClr>
                    </a:solidFill>
                  </a:tcPr>
                </a:tc>
                <a:tc>
                  <a:txBody>
                    <a:bodyPr/>
                    <a:lstStyle/>
                    <a:p>
                      <a:pPr algn="ctr"/>
                      <a:r>
                        <a:rPr lang="en-CA" sz="1600" b="1" dirty="0">
                          <a:solidFill>
                            <a:srgbClr val="FF0000"/>
                          </a:solidFill>
                        </a:rPr>
                        <a:t>0.4</a:t>
                      </a:r>
                    </a:p>
                  </a:txBody>
                  <a:tcPr>
                    <a:solidFill>
                      <a:schemeClr val="accent1">
                        <a:lumMod val="40000"/>
                        <a:lumOff val="60000"/>
                      </a:schemeClr>
                    </a:solidFill>
                  </a:tcPr>
                </a:tc>
                <a:tc>
                  <a:txBody>
                    <a:bodyPr/>
                    <a:lstStyle/>
                    <a:p>
                      <a:pPr algn="ctr"/>
                      <a:r>
                        <a:rPr lang="en-CA" sz="1600" b="1" dirty="0">
                          <a:solidFill>
                            <a:srgbClr val="FF0000"/>
                          </a:solidFill>
                        </a:rPr>
                        <a:t>19</a:t>
                      </a:r>
                    </a:p>
                  </a:txBody>
                  <a:tcPr>
                    <a:solidFill>
                      <a:schemeClr val="accent1">
                        <a:lumMod val="40000"/>
                        <a:lumOff val="60000"/>
                      </a:schemeClr>
                    </a:solidFill>
                  </a:tcPr>
                </a:tc>
                <a:tc>
                  <a:txBody>
                    <a:bodyPr/>
                    <a:lstStyle/>
                    <a:p>
                      <a:pPr algn="ctr"/>
                      <a:r>
                        <a:rPr lang="en-CA" sz="1600" b="1" dirty="0">
                          <a:solidFill>
                            <a:srgbClr val="FF0000"/>
                          </a:solidFill>
                        </a:rPr>
                        <a:t>23</a:t>
                      </a:r>
                    </a:p>
                  </a:txBody>
                  <a:tcPr>
                    <a:solidFill>
                      <a:schemeClr val="accent1">
                        <a:lumMod val="40000"/>
                        <a:lumOff val="60000"/>
                      </a:schemeClr>
                    </a:solidFill>
                  </a:tcPr>
                </a:tc>
                <a:tc>
                  <a:txBody>
                    <a:bodyPr/>
                    <a:lstStyle/>
                    <a:p>
                      <a:pPr algn="ctr"/>
                      <a:r>
                        <a:rPr lang="en-CA" sz="1600" b="1" dirty="0">
                          <a:solidFill>
                            <a:srgbClr val="FF0000"/>
                          </a:solidFill>
                        </a:rPr>
                        <a:t>43</a:t>
                      </a:r>
                    </a:p>
                  </a:txBody>
                  <a:tcPr>
                    <a:solidFill>
                      <a:schemeClr val="accent1">
                        <a:lumMod val="40000"/>
                        <a:lumOff val="60000"/>
                      </a:schemeClr>
                    </a:solidFill>
                  </a:tcPr>
                </a:tc>
                <a:tc>
                  <a:txBody>
                    <a:bodyPr/>
                    <a:lstStyle/>
                    <a:p>
                      <a:pPr algn="ctr"/>
                      <a:r>
                        <a:rPr lang="en-CA" sz="1600" b="1" dirty="0">
                          <a:solidFill>
                            <a:srgbClr val="FF0000"/>
                          </a:solidFill>
                        </a:rPr>
                        <a:t>29</a:t>
                      </a:r>
                    </a:p>
                  </a:txBody>
                  <a:tcPr>
                    <a:solidFill>
                      <a:schemeClr val="accent1">
                        <a:lumMod val="40000"/>
                        <a:lumOff val="60000"/>
                      </a:schemeClr>
                    </a:solidFill>
                  </a:tcPr>
                </a:tc>
                <a:extLst>
                  <a:ext uri="{0D108BD9-81ED-4DB2-BD59-A6C34878D82A}">
                    <a16:rowId xmlns:a16="http://schemas.microsoft.com/office/drawing/2014/main" val="10001"/>
                  </a:ext>
                </a:extLst>
              </a:tr>
              <a:tr h="370840">
                <a:tc vMerge="1">
                  <a:txBody>
                    <a:bodyPr/>
                    <a:lstStyle/>
                    <a:p>
                      <a:endParaRPr lang="en-CA" sz="1400" b="1" dirty="0"/>
                    </a:p>
                  </a:txBody>
                  <a:tcPr/>
                </a:tc>
                <a:tc>
                  <a:txBody>
                    <a:bodyPr/>
                    <a:lstStyle/>
                    <a:p>
                      <a:r>
                        <a:rPr lang="en-CA" sz="1600" b="1" dirty="0" err="1"/>
                        <a:t>Stockwork</a:t>
                      </a:r>
                      <a:r>
                        <a:rPr lang="en-CA" sz="1600" b="1" dirty="0"/>
                        <a:t> (Total)</a:t>
                      </a:r>
                    </a:p>
                  </a:txBody>
                  <a:tcPr>
                    <a:solidFill>
                      <a:schemeClr val="bg1">
                        <a:lumMod val="85000"/>
                      </a:schemeClr>
                    </a:solidFill>
                  </a:tcPr>
                </a:tc>
                <a:tc>
                  <a:txBody>
                    <a:bodyPr/>
                    <a:lstStyle/>
                    <a:p>
                      <a:pPr algn="ctr"/>
                      <a:r>
                        <a:rPr lang="en-CA" sz="1600" dirty="0"/>
                        <a:t>4.6</a:t>
                      </a:r>
                    </a:p>
                  </a:txBody>
                  <a:tcPr>
                    <a:solidFill>
                      <a:schemeClr val="bg1">
                        <a:lumMod val="85000"/>
                      </a:schemeClr>
                    </a:solidFill>
                  </a:tcPr>
                </a:tc>
                <a:tc>
                  <a:txBody>
                    <a:bodyPr/>
                    <a:lstStyle/>
                    <a:p>
                      <a:pPr algn="ctr"/>
                      <a:r>
                        <a:rPr lang="en-CA" sz="1600" dirty="0"/>
                        <a:t>64</a:t>
                      </a:r>
                    </a:p>
                  </a:txBody>
                  <a:tcPr>
                    <a:solidFill>
                      <a:schemeClr val="bg1">
                        <a:lumMod val="85000"/>
                      </a:schemeClr>
                    </a:solidFill>
                  </a:tcPr>
                </a:tc>
                <a:tc>
                  <a:txBody>
                    <a:bodyPr/>
                    <a:lstStyle/>
                    <a:p>
                      <a:pPr algn="ctr"/>
                      <a:r>
                        <a:rPr lang="en-CA" sz="1600" dirty="0"/>
                        <a:t>89</a:t>
                      </a:r>
                    </a:p>
                  </a:txBody>
                  <a:tcPr>
                    <a:solidFill>
                      <a:schemeClr val="bg1">
                        <a:lumMod val="85000"/>
                      </a:schemeClr>
                    </a:solidFill>
                  </a:tcPr>
                </a:tc>
                <a:tc>
                  <a:txBody>
                    <a:bodyPr/>
                    <a:lstStyle/>
                    <a:p>
                      <a:pPr algn="ctr"/>
                      <a:r>
                        <a:rPr lang="en-CA" sz="1600" dirty="0"/>
                        <a:t>0.4</a:t>
                      </a:r>
                    </a:p>
                  </a:txBody>
                  <a:tcPr>
                    <a:solidFill>
                      <a:schemeClr val="bg1">
                        <a:lumMod val="85000"/>
                      </a:schemeClr>
                    </a:solidFill>
                  </a:tcPr>
                </a:tc>
                <a:tc>
                  <a:txBody>
                    <a:bodyPr/>
                    <a:lstStyle/>
                    <a:p>
                      <a:pPr algn="ctr"/>
                      <a:r>
                        <a:rPr lang="en-CA" sz="1600" dirty="0"/>
                        <a:t>0.2</a:t>
                      </a:r>
                    </a:p>
                  </a:txBody>
                  <a:tcPr>
                    <a:solidFill>
                      <a:schemeClr val="bg1">
                        <a:lumMod val="85000"/>
                      </a:schemeClr>
                    </a:solidFill>
                  </a:tcPr>
                </a:tc>
                <a:tc>
                  <a:txBody>
                    <a:bodyPr/>
                    <a:lstStyle/>
                    <a:p>
                      <a:pPr algn="ctr"/>
                      <a:r>
                        <a:rPr lang="en-CA" sz="1600" dirty="0"/>
                        <a:t>10</a:t>
                      </a:r>
                    </a:p>
                  </a:txBody>
                  <a:tcPr>
                    <a:solidFill>
                      <a:schemeClr val="bg1">
                        <a:lumMod val="85000"/>
                      </a:schemeClr>
                    </a:solidFill>
                  </a:tcPr>
                </a:tc>
                <a:tc>
                  <a:txBody>
                    <a:bodyPr/>
                    <a:lstStyle/>
                    <a:p>
                      <a:pPr algn="ctr"/>
                      <a:r>
                        <a:rPr lang="en-CA" sz="1600" dirty="0"/>
                        <a:t>13</a:t>
                      </a:r>
                    </a:p>
                  </a:txBody>
                  <a:tcPr>
                    <a:solidFill>
                      <a:schemeClr val="bg1">
                        <a:lumMod val="85000"/>
                      </a:schemeClr>
                    </a:solidFill>
                  </a:tcPr>
                </a:tc>
                <a:tc>
                  <a:txBody>
                    <a:bodyPr/>
                    <a:lstStyle/>
                    <a:p>
                      <a:pPr algn="ctr"/>
                      <a:r>
                        <a:rPr lang="en-CA" sz="1600" dirty="0"/>
                        <a:t>43</a:t>
                      </a:r>
                    </a:p>
                  </a:txBody>
                  <a:tcPr>
                    <a:solidFill>
                      <a:schemeClr val="bg1">
                        <a:lumMod val="85000"/>
                      </a:schemeClr>
                    </a:solidFill>
                  </a:tcPr>
                </a:tc>
                <a:tc>
                  <a:txBody>
                    <a:bodyPr/>
                    <a:lstStyle/>
                    <a:p>
                      <a:pPr algn="ctr"/>
                      <a:r>
                        <a:rPr lang="en-CA" sz="1600" dirty="0"/>
                        <a:t>24</a:t>
                      </a:r>
                    </a:p>
                  </a:txBody>
                  <a:tcPr>
                    <a:solidFill>
                      <a:schemeClr val="bg1">
                        <a:lumMod val="85000"/>
                      </a:schemeClr>
                    </a:solidFill>
                  </a:tcPr>
                </a:tc>
                <a:extLst>
                  <a:ext uri="{0D108BD9-81ED-4DB2-BD59-A6C34878D82A}">
                    <a16:rowId xmlns:a16="http://schemas.microsoft.com/office/drawing/2014/main" val="10002"/>
                  </a:ext>
                </a:extLst>
              </a:tr>
              <a:tr h="370840">
                <a:tc vMerge="1">
                  <a:txBody>
                    <a:bodyPr/>
                    <a:lstStyle/>
                    <a:p>
                      <a:endParaRPr lang="en-CA" sz="1400" b="1" dirty="0"/>
                    </a:p>
                  </a:txBody>
                  <a:tcPr/>
                </a:tc>
                <a:tc>
                  <a:txBody>
                    <a:bodyPr/>
                    <a:lstStyle/>
                    <a:p>
                      <a:r>
                        <a:rPr lang="en-CA" sz="1600" b="1" dirty="0"/>
                        <a:t>TOTAL</a:t>
                      </a:r>
                    </a:p>
                  </a:txBody>
                  <a:tcPr>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CA" sz="1600" dirty="0"/>
                        <a:t>7.6</a:t>
                      </a:r>
                    </a:p>
                  </a:txBody>
                  <a:tcPr>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CA" sz="1600" dirty="0"/>
                        <a:t>117</a:t>
                      </a:r>
                    </a:p>
                  </a:txBody>
                  <a:tcPr>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CA" sz="1600" dirty="0"/>
                        <a:t>147</a:t>
                      </a:r>
                    </a:p>
                  </a:txBody>
                  <a:tcPr>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CA" sz="1600" dirty="0"/>
                        <a:t>0.5</a:t>
                      </a:r>
                    </a:p>
                  </a:txBody>
                  <a:tcPr>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CA" sz="1600" dirty="0"/>
                        <a:t>0.3</a:t>
                      </a:r>
                    </a:p>
                  </a:txBody>
                  <a:tcPr>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CA" sz="1600" dirty="0"/>
                        <a:t>29</a:t>
                      </a:r>
                    </a:p>
                  </a:txBody>
                  <a:tcPr>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CA" sz="1600" dirty="0"/>
                        <a:t>36</a:t>
                      </a:r>
                    </a:p>
                  </a:txBody>
                  <a:tcPr>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CA" sz="1600" dirty="0"/>
                        <a:t>86</a:t>
                      </a:r>
                    </a:p>
                  </a:txBody>
                  <a:tcPr>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CA" sz="1600" dirty="0"/>
                        <a:t>53</a:t>
                      </a:r>
                    </a:p>
                  </a:txBody>
                  <a:tcPr>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3"/>
                  </a:ext>
                </a:extLst>
              </a:tr>
              <a:tr h="370840">
                <a:tc rowSpan="3">
                  <a:txBody>
                    <a:bodyPr/>
                    <a:lstStyle/>
                    <a:p>
                      <a:r>
                        <a:rPr lang="en-CA" sz="1400" b="1" dirty="0"/>
                        <a:t>Inferred</a:t>
                      </a:r>
                    </a:p>
                  </a:txBody>
                  <a:tcPr>
                    <a:lnT w="38100" cap="flat" cmpd="sng" algn="ctr">
                      <a:solidFill>
                        <a:schemeClr val="bg1"/>
                      </a:solidFill>
                      <a:prstDash val="solid"/>
                      <a:round/>
                      <a:headEnd type="none" w="med" len="med"/>
                      <a:tailEnd type="none" w="med" len="med"/>
                    </a:lnT>
                    <a:solidFill>
                      <a:schemeClr val="accent1">
                        <a:lumMod val="40000"/>
                        <a:lumOff val="60000"/>
                      </a:schemeClr>
                    </a:solidFill>
                  </a:tcPr>
                </a:tc>
                <a:tc>
                  <a:txBody>
                    <a:bodyPr/>
                    <a:lstStyle/>
                    <a:p>
                      <a:r>
                        <a:rPr lang="en-CA" sz="1600" b="1" dirty="0"/>
                        <a:t>Breccia (Total)</a:t>
                      </a:r>
                    </a:p>
                  </a:txBody>
                  <a:tcPr>
                    <a:lnT w="38100" cap="flat" cmpd="sng" algn="ctr">
                      <a:solidFill>
                        <a:schemeClr val="bg1"/>
                      </a:solidFill>
                      <a:prstDash val="solid"/>
                      <a:round/>
                      <a:headEnd type="none" w="med" len="med"/>
                      <a:tailEnd type="none" w="med" len="med"/>
                    </a:lnT>
                    <a:solidFill>
                      <a:schemeClr val="accent1">
                        <a:lumMod val="40000"/>
                        <a:lumOff val="60000"/>
                      </a:schemeClr>
                    </a:solidFill>
                  </a:tcPr>
                </a:tc>
                <a:tc>
                  <a:txBody>
                    <a:bodyPr/>
                    <a:lstStyle/>
                    <a:p>
                      <a:pPr algn="ctr"/>
                      <a:r>
                        <a:rPr lang="en-CA" sz="1600" b="1" dirty="0">
                          <a:solidFill>
                            <a:srgbClr val="FF0000"/>
                          </a:solidFill>
                        </a:rPr>
                        <a:t>1.43</a:t>
                      </a:r>
                    </a:p>
                  </a:txBody>
                  <a:tcPr>
                    <a:lnT w="38100" cap="flat" cmpd="sng" algn="ctr">
                      <a:solidFill>
                        <a:schemeClr val="bg1"/>
                      </a:solidFill>
                      <a:prstDash val="solid"/>
                      <a:round/>
                      <a:headEnd type="none" w="med" len="med"/>
                      <a:tailEnd type="none" w="med" len="med"/>
                    </a:lnT>
                    <a:solidFill>
                      <a:schemeClr val="accent1">
                        <a:lumMod val="40000"/>
                        <a:lumOff val="60000"/>
                      </a:schemeClr>
                    </a:solidFill>
                  </a:tcPr>
                </a:tc>
                <a:tc>
                  <a:txBody>
                    <a:bodyPr/>
                    <a:lstStyle/>
                    <a:p>
                      <a:pPr algn="ctr"/>
                      <a:r>
                        <a:rPr lang="en-CA" sz="1600" b="1" dirty="0">
                          <a:solidFill>
                            <a:srgbClr val="FF0000"/>
                          </a:solidFill>
                        </a:rPr>
                        <a:t>133</a:t>
                      </a:r>
                    </a:p>
                  </a:txBody>
                  <a:tcPr>
                    <a:lnT w="38100" cap="flat" cmpd="sng" algn="ctr">
                      <a:solidFill>
                        <a:schemeClr val="bg1"/>
                      </a:solidFill>
                      <a:prstDash val="solid"/>
                      <a:round/>
                      <a:headEnd type="none" w="med" len="med"/>
                      <a:tailEnd type="none" w="med" len="med"/>
                    </a:lnT>
                    <a:solidFill>
                      <a:schemeClr val="accent1">
                        <a:lumMod val="40000"/>
                        <a:lumOff val="60000"/>
                      </a:schemeClr>
                    </a:solidFill>
                  </a:tcPr>
                </a:tc>
                <a:tc>
                  <a:txBody>
                    <a:bodyPr/>
                    <a:lstStyle/>
                    <a:p>
                      <a:pPr algn="ctr"/>
                      <a:r>
                        <a:rPr lang="en-CA" sz="1600" b="1" dirty="0">
                          <a:solidFill>
                            <a:srgbClr val="FF0000"/>
                          </a:solidFill>
                        </a:rPr>
                        <a:t>158</a:t>
                      </a:r>
                    </a:p>
                  </a:txBody>
                  <a:tcPr>
                    <a:lnT w="38100" cap="flat" cmpd="sng" algn="ctr">
                      <a:solidFill>
                        <a:schemeClr val="bg1"/>
                      </a:solidFill>
                      <a:prstDash val="solid"/>
                      <a:round/>
                      <a:headEnd type="none" w="med" len="med"/>
                      <a:tailEnd type="none" w="med" len="med"/>
                    </a:lnT>
                    <a:solidFill>
                      <a:schemeClr val="accent1">
                        <a:lumMod val="40000"/>
                        <a:lumOff val="60000"/>
                      </a:schemeClr>
                    </a:solidFill>
                  </a:tcPr>
                </a:tc>
                <a:tc>
                  <a:txBody>
                    <a:bodyPr/>
                    <a:lstStyle/>
                    <a:p>
                      <a:pPr algn="ctr"/>
                      <a:r>
                        <a:rPr lang="en-CA" sz="1600" b="1" dirty="0">
                          <a:solidFill>
                            <a:srgbClr val="FF0000"/>
                          </a:solidFill>
                        </a:rPr>
                        <a:t>0.6</a:t>
                      </a:r>
                    </a:p>
                  </a:txBody>
                  <a:tcPr>
                    <a:lnT w="38100" cap="flat" cmpd="sng" algn="ctr">
                      <a:solidFill>
                        <a:schemeClr val="bg1"/>
                      </a:solidFill>
                      <a:prstDash val="solid"/>
                      <a:round/>
                      <a:headEnd type="none" w="med" len="med"/>
                      <a:tailEnd type="none" w="med" len="med"/>
                    </a:lnT>
                    <a:solidFill>
                      <a:schemeClr val="accent1">
                        <a:lumMod val="40000"/>
                        <a:lumOff val="60000"/>
                      </a:schemeClr>
                    </a:solidFill>
                  </a:tcPr>
                </a:tc>
                <a:tc>
                  <a:txBody>
                    <a:bodyPr/>
                    <a:lstStyle/>
                    <a:p>
                      <a:pPr algn="ctr"/>
                      <a:r>
                        <a:rPr lang="en-CA" sz="1600" b="1" dirty="0">
                          <a:solidFill>
                            <a:srgbClr val="FF0000"/>
                          </a:solidFill>
                        </a:rPr>
                        <a:t>0.1</a:t>
                      </a:r>
                    </a:p>
                  </a:txBody>
                  <a:tcPr>
                    <a:lnT w="38100" cap="flat" cmpd="sng" algn="ctr">
                      <a:solidFill>
                        <a:schemeClr val="bg1"/>
                      </a:solidFill>
                      <a:prstDash val="solid"/>
                      <a:round/>
                      <a:headEnd type="none" w="med" len="med"/>
                      <a:tailEnd type="none" w="med" len="med"/>
                    </a:lnT>
                    <a:solidFill>
                      <a:schemeClr val="accent1">
                        <a:lumMod val="40000"/>
                        <a:lumOff val="60000"/>
                      </a:schemeClr>
                    </a:solidFill>
                  </a:tcPr>
                </a:tc>
                <a:tc>
                  <a:txBody>
                    <a:bodyPr/>
                    <a:lstStyle/>
                    <a:p>
                      <a:pPr algn="ctr"/>
                      <a:r>
                        <a:rPr lang="en-CA" sz="1600" b="1" dirty="0">
                          <a:solidFill>
                            <a:srgbClr val="FF0000"/>
                          </a:solidFill>
                        </a:rPr>
                        <a:t>6</a:t>
                      </a:r>
                    </a:p>
                  </a:txBody>
                  <a:tcPr>
                    <a:lnT w="38100" cap="flat" cmpd="sng" algn="ctr">
                      <a:solidFill>
                        <a:schemeClr val="bg1"/>
                      </a:solidFill>
                      <a:prstDash val="solid"/>
                      <a:round/>
                      <a:headEnd type="none" w="med" len="med"/>
                      <a:tailEnd type="none" w="med" len="med"/>
                    </a:lnT>
                    <a:solidFill>
                      <a:schemeClr val="accent1">
                        <a:lumMod val="40000"/>
                        <a:lumOff val="60000"/>
                      </a:schemeClr>
                    </a:solidFill>
                  </a:tcPr>
                </a:tc>
                <a:tc>
                  <a:txBody>
                    <a:bodyPr/>
                    <a:lstStyle/>
                    <a:p>
                      <a:pPr algn="ctr"/>
                      <a:r>
                        <a:rPr lang="en-CA" sz="1600" b="1" dirty="0">
                          <a:solidFill>
                            <a:srgbClr val="FF0000"/>
                          </a:solidFill>
                        </a:rPr>
                        <a:t>7</a:t>
                      </a:r>
                    </a:p>
                  </a:txBody>
                  <a:tcPr>
                    <a:lnT w="38100" cap="flat" cmpd="sng" algn="ctr">
                      <a:solidFill>
                        <a:schemeClr val="bg1"/>
                      </a:solidFill>
                      <a:prstDash val="solid"/>
                      <a:round/>
                      <a:headEnd type="none" w="med" len="med"/>
                      <a:tailEnd type="none" w="med" len="med"/>
                    </a:lnT>
                    <a:solidFill>
                      <a:schemeClr val="accent1">
                        <a:lumMod val="40000"/>
                        <a:lumOff val="60000"/>
                      </a:schemeClr>
                    </a:solidFill>
                  </a:tcPr>
                </a:tc>
                <a:tc>
                  <a:txBody>
                    <a:bodyPr/>
                    <a:lstStyle/>
                    <a:p>
                      <a:pPr algn="ctr"/>
                      <a:r>
                        <a:rPr lang="en-CA" sz="1600" b="1" dirty="0">
                          <a:solidFill>
                            <a:srgbClr val="FF0000"/>
                          </a:solidFill>
                        </a:rPr>
                        <a:t>20</a:t>
                      </a:r>
                    </a:p>
                  </a:txBody>
                  <a:tcPr>
                    <a:lnT w="38100" cap="flat" cmpd="sng" algn="ctr">
                      <a:solidFill>
                        <a:schemeClr val="bg1"/>
                      </a:solidFill>
                      <a:prstDash val="solid"/>
                      <a:round/>
                      <a:headEnd type="none" w="med" len="med"/>
                      <a:tailEnd type="none" w="med" len="med"/>
                    </a:lnT>
                    <a:solidFill>
                      <a:schemeClr val="accent1">
                        <a:lumMod val="40000"/>
                        <a:lumOff val="60000"/>
                      </a:schemeClr>
                    </a:solidFill>
                  </a:tcPr>
                </a:tc>
                <a:tc>
                  <a:txBody>
                    <a:bodyPr/>
                    <a:lstStyle/>
                    <a:p>
                      <a:pPr algn="ctr"/>
                      <a:r>
                        <a:rPr lang="en-CA" sz="1600" b="1" dirty="0">
                          <a:solidFill>
                            <a:srgbClr val="FF0000"/>
                          </a:solidFill>
                        </a:rPr>
                        <a:t>3</a:t>
                      </a:r>
                    </a:p>
                  </a:txBody>
                  <a:tcPr>
                    <a:lnT w="38100" cap="flat" cmpd="sng" algn="ctr">
                      <a:solidFill>
                        <a:schemeClr val="bg1"/>
                      </a:solidFill>
                      <a:prstDash val="solid"/>
                      <a:round/>
                      <a:headEnd type="none" w="med" len="med"/>
                      <a:tailEnd type="none" w="med" len="med"/>
                    </a:lnT>
                    <a:solidFill>
                      <a:schemeClr val="accent1">
                        <a:lumMod val="40000"/>
                        <a:lumOff val="60000"/>
                      </a:schemeClr>
                    </a:solidFill>
                  </a:tcPr>
                </a:tc>
                <a:extLst>
                  <a:ext uri="{0D108BD9-81ED-4DB2-BD59-A6C34878D82A}">
                    <a16:rowId xmlns:a16="http://schemas.microsoft.com/office/drawing/2014/main" val="10004"/>
                  </a:ext>
                </a:extLst>
              </a:tr>
              <a:tr h="370840">
                <a:tc vMerge="1">
                  <a:txBody>
                    <a:bodyPr/>
                    <a:lstStyle/>
                    <a:p>
                      <a:endParaRPr lang="en-CA" sz="1400" b="1" dirty="0"/>
                    </a:p>
                  </a:txBody>
                  <a:tcPr/>
                </a:tc>
                <a:tc>
                  <a:txBody>
                    <a:bodyPr/>
                    <a:lstStyle/>
                    <a:p>
                      <a:r>
                        <a:rPr lang="en-CA" sz="1600" b="1" dirty="0" err="1"/>
                        <a:t>Stockwork</a:t>
                      </a:r>
                      <a:r>
                        <a:rPr lang="en-CA" sz="1600" b="1" dirty="0"/>
                        <a:t> (Total)</a:t>
                      </a:r>
                    </a:p>
                  </a:txBody>
                  <a:tcPr>
                    <a:solidFill>
                      <a:schemeClr val="bg1">
                        <a:lumMod val="85000"/>
                      </a:schemeClr>
                    </a:solidFill>
                  </a:tcPr>
                </a:tc>
                <a:tc>
                  <a:txBody>
                    <a:bodyPr/>
                    <a:lstStyle/>
                    <a:p>
                      <a:pPr algn="ctr"/>
                      <a:r>
                        <a:rPr lang="en-CA" sz="1600" dirty="0"/>
                        <a:t>1.96</a:t>
                      </a:r>
                    </a:p>
                  </a:txBody>
                  <a:tcPr>
                    <a:solidFill>
                      <a:schemeClr val="bg1">
                        <a:lumMod val="85000"/>
                      </a:schemeClr>
                    </a:solidFill>
                  </a:tcPr>
                </a:tc>
                <a:tc>
                  <a:txBody>
                    <a:bodyPr/>
                    <a:lstStyle/>
                    <a:p>
                      <a:pPr algn="ctr"/>
                      <a:r>
                        <a:rPr lang="en-CA" sz="1600" dirty="0"/>
                        <a:t>60</a:t>
                      </a:r>
                    </a:p>
                  </a:txBody>
                  <a:tcPr>
                    <a:solidFill>
                      <a:schemeClr val="bg1">
                        <a:lumMod val="85000"/>
                      </a:schemeClr>
                    </a:solidFill>
                  </a:tcPr>
                </a:tc>
                <a:tc>
                  <a:txBody>
                    <a:bodyPr/>
                    <a:lstStyle/>
                    <a:p>
                      <a:pPr algn="ctr"/>
                      <a:r>
                        <a:rPr lang="en-CA" sz="1600" dirty="0"/>
                        <a:t>71</a:t>
                      </a:r>
                    </a:p>
                  </a:txBody>
                  <a:tcPr>
                    <a:solidFill>
                      <a:schemeClr val="bg1">
                        <a:lumMod val="85000"/>
                      </a:schemeClr>
                    </a:solidFill>
                  </a:tcPr>
                </a:tc>
                <a:tc>
                  <a:txBody>
                    <a:bodyPr/>
                    <a:lstStyle/>
                    <a:p>
                      <a:pPr algn="ctr"/>
                      <a:r>
                        <a:rPr lang="en-CA" sz="1600" dirty="0"/>
                        <a:t>0.2</a:t>
                      </a:r>
                    </a:p>
                  </a:txBody>
                  <a:tcPr>
                    <a:solidFill>
                      <a:schemeClr val="bg1">
                        <a:lumMod val="85000"/>
                      </a:schemeClr>
                    </a:solidFill>
                  </a:tcPr>
                </a:tc>
                <a:tc>
                  <a:txBody>
                    <a:bodyPr/>
                    <a:lstStyle/>
                    <a:p>
                      <a:pPr algn="ctr"/>
                      <a:r>
                        <a:rPr lang="en-CA" sz="1600" dirty="0"/>
                        <a:t>0.1</a:t>
                      </a:r>
                    </a:p>
                  </a:txBody>
                  <a:tcPr>
                    <a:solidFill>
                      <a:schemeClr val="bg1">
                        <a:lumMod val="85000"/>
                      </a:schemeClr>
                    </a:solidFill>
                  </a:tcPr>
                </a:tc>
                <a:tc>
                  <a:txBody>
                    <a:bodyPr/>
                    <a:lstStyle/>
                    <a:p>
                      <a:pPr algn="ctr"/>
                      <a:r>
                        <a:rPr lang="en-CA" sz="1600" dirty="0"/>
                        <a:t>4</a:t>
                      </a:r>
                    </a:p>
                  </a:txBody>
                  <a:tcPr>
                    <a:solidFill>
                      <a:schemeClr val="bg1">
                        <a:lumMod val="85000"/>
                      </a:schemeClr>
                    </a:solidFill>
                  </a:tcPr>
                </a:tc>
                <a:tc>
                  <a:txBody>
                    <a:bodyPr/>
                    <a:lstStyle/>
                    <a:p>
                      <a:pPr algn="ctr"/>
                      <a:r>
                        <a:rPr lang="en-CA" sz="1600" dirty="0"/>
                        <a:t>4</a:t>
                      </a:r>
                    </a:p>
                  </a:txBody>
                  <a:tcPr>
                    <a:solidFill>
                      <a:schemeClr val="bg1">
                        <a:lumMod val="85000"/>
                      </a:schemeClr>
                    </a:solidFill>
                  </a:tcPr>
                </a:tc>
                <a:tc>
                  <a:txBody>
                    <a:bodyPr/>
                    <a:lstStyle/>
                    <a:p>
                      <a:pPr algn="ctr"/>
                      <a:r>
                        <a:rPr lang="en-CA" sz="1600" dirty="0"/>
                        <a:t>7</a:t>
                      </a:r>
                    </a:p>
                  </a:txBody>
                  <a:tcPr>
                    <a:solidFill>
                      <a:schemeClr val="bg1">
                        <a:lumMod val="85000"/>
                      </a:schemeClr>
                    </a:solidFill>
                  </a:tcPr>
                </a:tc>
                <a:tc>
                  <a:txBody>
                    <a:bodyPr/>
                    <a:lstStyle/>
                    <a:p>
                      <a:pPr algn="ctr"/>
                      <a:r>
                        <a:rPr lang="en-CA" sz="1600" dirty="0"/>
                        <a:t>4</a:t>
                      </a:r>
                    </a:p>
                  </a:txBody>
                  <a:tcPr>
                    <a:solidFill>
                      <a:schemeClr val="bg1">
                        <a:lumMod val="85000"/>
                      </a:schemeClr>
                    </a:solidFill>
                  </a:tcPr>
                </a:tc>
                <a:extLst>
                  <a:ext uri="{0D108BD9-81ED-4DB2-BD59-A6C34878D82A}">
                    <a16:rowId xmlns:a16="http://schemas.microsoft.com/office/drawing/2014/main" val="10005"/>
                  </a:ext>
                </a:extLst>
              </a:tr>
              <a:tr h="370840">
                <a:tc vMerge="1">
                  <a:txBody>
                    <a:bodyPr/>
                    <a:lstStyle/>
                    <a:p>
                      <a:endParaRPr lang="en-CA" sz="1400" b="1" dirty="0"/>
                    </a:p>
                  </a:txBody>
                  <a:tcPr/>
                </a:tc>
                <a:tc>
                  <a:txBody>
                    <a:bodyPr/>
                    <a:lstStyle/>
                    <a:p>
                      <a:r>
                        <a:rPr lang="en-CA" sz="1600" b="1" dirty="0"/>
                        <a:t>TOTAL</a:t>
                      </a:r>
                    </a:p>
                  </a:txBody>
                  <a:tcPr>
                    <a:solidFill>
                      <a:schemeClr val="bg1">
                        <a:lumMod val="85000"/>
                      </a:schemeClr>
                    </a:solidFill>
                  </a:tcPr>
                </a:tc>
                <a:tc>
                  <a:txBody>
                    <a:bodyPr/>
                    <a:lstStyle/>
                    <a:p>
                      <a:pPr algn="ctr"/>
                      <a:r>
                        <a:rPr lang="en-CA" sz="1600" dirty="0"/>
                        <a:t>3.39</a:t>
                      </a:r>
                    </a:p>
                  </a:txBody>
                  <a:tcPr>
                    <a:solidFill>
                      <a:schemeClr val="bg1">
                        <a:lumMod val="85000"/>
                      </a:schemeClr>
                    </a:solidFill>
                  </a:tcPr>
                </a:tc>
                <a:tc>
                  <a:txBody>
                    <a:bodyPr/>
                    <a:lstStyle/>
                    <a:p>
                      <a:pPr algn="ctr"/>
                      <a:r>
                        <a:rPr lang="en-CA" sz="1600" dirty="0"/>
                        <a:t>91</a:t>
                      </a:r>
                    </a:p>
                  </a:txBody>
                  <a:tcPr>
                    <a:solidFill>
                      <a:schemeClr val="bg1">
                        <a:lumMod val="85000"/>
                      </a:schemeClr>
                    </a:solidFill>
                  </a:tcPr>
                </a:tc>
                <a:tc>
                  <a:txBody>
                    <a:bodyPr/>
                    <a:lstStyle/>
                    <a:p>
                      <a:pPr algn="ctr"/>
                      <a:r>
                        <a:rPr lang="en-CA" sz="1600" dirty="0"/>
                        <a:t>108</a:t>
                      </a:r>
                    </a:p>
                  </a:txBody>
                  <a:tcPr>
                    <a:solidFill>
                      <a:schemeClr val="bg1">
                        <a:lumMod val="85000"/>
                      </a:schemeClr>
                    </a:solidFill>
                  </a:tcPr>
                </a:tc>
                <a:tc>
                  <a:txBody>
                    <a:bodyPr/>
                    <a:lstStyle/>
                    <a:p>
                      <a:pPr algn="ctr"/>
                      <a:r>
                        <a:rPr lang="en-CA" sz="1600" dirty="0"/>
                        <a:t>0.4</a:t>
                      </a:r>
                    </a:p>
                  </a:txBody>
                  <a:tcPr>
                    <a:solidFill>
                      <a:schemeClr val="bg1">
                        <a:lumMod val="85000"/>
                      </a:schemeClr>
                    </a:solidFill>
                  </a:tcPr>
                </a:tc>
                <a:tc>
                  <a:txBody>
                    <a:bodyPr/>
                    <a:lstStyle/>
                    <a:p>
                      <a:pPr algn="ctr"/>
                      <a:r>
                        <a:rPr lang="en-CA" sz="1600" dirty="0"/>
                        <a:t>0.1</a:t>
                      </a:r>
                    </a:p>
                  </a:txBody>
                  <a:tcPr>
                    <a:solidFill>
                      <a:schemeClr val="bg1">
                        <a:lumMod val="85000"/>
                      </a:schemeClr>
                    </a:solidFill>
                  </a:tcPr>
                </a:tc>
                <a:tc>
                  <a:txBody>
                    <a:bodyPr/>
                    <a:lstStyle/>
                    <a:p>
                      <a:pPr algn="ctr"/>
                      <a:r>
                        <a:rPr lang="en-CA" sz="1600" dirty="0"/>
                        <a:t>10</a:t>
                      </a:r>
                    </a:p>
                  </a:txBody>
                  <a:tcPr>
                    <a:solidFill>
                      <a:schemeClr val="bg1">
                        <a:lumMod val="85000"/>
                      </a:schemeClr>
                    </a:solidFill>
                  </a:tcPr>
                </a:tc>
                <a:tc>
                  <a:txBody>
                    <a:bodyPr/>
                    <a:lstStyle/>
                    <a:p>
                      <a:pPr algn="ctr"/>
                      <a:r>
                        <a:rPr lang="en-CA" sz="1600" dirty="0"/>
                        <a:t>11</a:t>
                      </a:r>
                    </a:p>
                  </a:txBody>
                  <a:tcPr>
                    <a:solidFill>
                      <a:schemeClr val="bg1">
                        <a:lumMod val="85000"/>
                      </a:schemeClr>
                    </a:solidFill>
                  </a:tcPr>
                </a:tc>
                <a:tc>
                  <a:txBody>
                    <a:bodyPr/>
                    <a:lstStyle/>
                    <a:p>
                      <a:pPr algn="ctr"/>
                      <a:r>
                        <a:rPr lang="en-CA" sz="1600" dirty="0"/>
                        <a:t>26</a:t>
                      </a:r>
                    </a:p>
                  </a:txBody>
                  <a:tcPr>
                    <a:solidFill>
                      <a:schemeClr val="bg1">
                        <a:lumMod val="85000"/>
                      </a:schemeClr>
                    </a:solidFill>
                  </a:tcPr>
                </a:tc>
                <a:tc>
                  <a:txBody>
                    <a:bodyPr/>
                    <a:lstStyle/>
                    <a:p>
                      <a:pPr algn="ctr"/>
                      <a:r>
                        <a:rPr lang="en-CA" sz="1600" dirty="0"/>
                        <a:t>8</a:t>
                      </a:r>
                    </a:p>
                  </a:txBody>
                  <a:tcPr>
                    <a:solidFill>
                      <a:schemeClr val="bg1">
                        <a:lumMod val="85000"/>
                      </a:schemeClr>
                    </a:solidFill>
                  </a:tcPr>
                </a:tc>
                <a:extLst>
                  <a:ext uri="{0D108BD9-81ED-4DB2-BD59-A6C34878D82A}">
                    <a16:rowId xmlns:a16="http://schemas.microsoft.com/office/drawing/2014/main" val="10006"/>
                  </a:ext>
                </a:extLst>
              </a:tr>
            </a:tbl>
          </a:graphicData>
        </a:graphic>
      </p:graphicFrame>
      <p:sp>
        <p:nvSpPr>
          <p:cNvPr id="4" name="Rectangle 3">
            <a:extLst>
              <a:ext uri="{FF2B5EF4-FFF2-40B4-BE49-F238E27FC236}">
                <a16:creationId xmlns:a16="http://schemas.microsoft.com/office/drawing/2014/main" id="{66394E43-A6D7-4461-9097-A1B1957D4BE3}"/>
              </a:ext>
            </a:extLst>
          </p:cNvPr>
          <p:cNvSpPr/>
          <p:nvPr/>
        </p:nvSpPr>
        <p:spPr>
          <a:xfrm>
            <a:off x="339292" y="140686"/>
            <a:ext cx="10648256" cy="430887"/>
          </a:xfrm>
          <a:prstGeom prst="rect">
            <a:avLst/>
          </a:prstGeom>
        </p:spPr>
        <p:txBody>
          <a:bodyPr wrap="square" lIns="0">
            <a:spAutoFit/>
          </a:bodyPr>
          <a:lstStyle/>
          <a:p>
            <a:r>
              <a:rPr lang="en-CA" sz="2200" dirty="0">
                <a:solidFill>
                  <a:srgbClr val="F5DE8A"/>
                </a:solidFill>
                <a:latin typeface="Open Sans Condensed" panose="020B0806030504020204" pitchFamily="34" charset="0"/>
                <a:ea typeface="Open Sans Condensed" panose="020B0806030504020204" pitchFamily="34" charset="0"/>
                <a:cs typeface="Open Sans Condensed" panose="020B0806030504020204" pitchFamily="34" charset="0"/>
              </a:rPr>
              <a:t>SAN MARCIAL - NI 43-101 INDICATED + INFERRED RESOURCE SUMMARY</a:t>
            </a:r>
          </a:p>
        </p:txBody>
      </p:sp>
      <p:sp>
        <p:nvSpPr>
          <p:cNvPr id="6" name="TextBox 5"/>
          <p:cNvSpPr txBox="1"/>
          <p:nvPr/>
        </p:nvSpPr>
        <p:spPr>
          <a:xfrm>
            <a:off x="684213" y="5918686"/>
            <a:ext cx="10855854" cy="307777"/>
          </a:xfrm>
          <a:prstGeom prst="rect">
            <a:avLst/>
          </a:prstGeom>
          <a:noFill/>
        </p:spPr>
        <p:txBody>
          <a:bodyPr wrap="square" rtlCol="0">
            <a:spAutoFit/>
          </a:bodyPr>
          <a:lstStyle/>
          <a:p>
            <a:pPr algn="ctr"/>
            <a:r>
              <a:rPr lang="en-CA" sz="1400" dirty="0"/>
              <a:t>Includes open pit and underground resources. See breakdown in appendices for details</a:t>
            </a:r>
          </a:p>
        </p:txBody>
      </p:sp>
      <p:sp>
        <p:nvSpPr>
          <p:cNvPr id="5" name="TextBox 4">
            <a:extLst>
              <a:ext uri="{FF2B5EF4-FFF2-40B4-BE49-F238E27FC236}">
                <a16:creationId xmlns:a16="http://schemas.microsoft.com/office/drawing/2014/main" id="{7B90A602-0A35-4F6A-B05A-51623CAAA193}"/>
              </a:ext>
            </a:extLst>
          </p:cNvPr>
          <p:cNvSpPr txBox="1"/>
          <p:nvPr/>
        </p:nvSpPr>
        <p:spPr>
          <a:xfrm>
            <a:off x="3431819" y="925689"/>
            <a:ext cx="4989689" cy="1015663"/>
          </a:xfrm>
          <a:prstGeom prst="rect">
            <a:avLst/>
          </a:prstGeom>
          <a:noFill/>
          <a:ln w="19050">
            <a:solidFill>
              <a:schemeClr val="tx1"/>
            </a:solidFill>
          </a:ln>
        </p:spPr>
        <p:txBody>
          <a:bodyPr wrap="square" rtlCol="0">
            <a:spAutoFit/>
          </a:bodyPr>
          <a:lstStyle/>
          <a:p>
            <a:pPr algn="ctr"/>
            <a:r>
              <a:rPr lang="en-AU" sz="2000" dirty="0"/>
              <a:t>Indicated Resource = 36 million ounces AgEq</a:t>
            </a:r>
          </a:p>
          <a:p>
            <a:pPr algn="ctr"/>
            <a:r>
              <a:rPr lang="en-AU" sz="2000" dirty="0"/>
              <a:t>+</a:t>
            </a:r>
          </a:p>
          <a:p>
            <a:pPr algn="ctr"/>
            <a:r>
              <a:rPr lang="en-AU" sz="2000" dirty="0"/>
              <a:t>Inferred Resource = 11 million ounces AgEq</a:t>
            </a:r>
          </a:p>
        </p:txBody>
      </p:sp>
    </p:spTree>
    <p:extLst>
      <p:ext uri="{BB962C8B-B14F-4D97-AF65-F5344CB8AC3E}">
        <p14:creationId xmlns:p14="http://schemas.microsoft.com/office/powerpoint/2010/main" val="130799230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335EA9-E5A6-4FD2-A0D2-F24F2D360B3B}"/>
              </a:ext>
            </a:extLst>
          </p:cNvPr>
          <p:cNvSpPr>
            <a:spLocks noGrp="1"/>
          </p:cNvSpPr>
          <p:nvPr>
            <p:ph type="sldNum" sz="quarter" idx="11"/>
          </p:nvPr>
        </p:nvSpPr>
        <p:spPr/>
        <p:txBody>
          <a:bodyPr/>
          <a:lstStyle/>
          <a:p>
            <a:fld id="{7C035D95-056A-A84F-96E8-BC8C9E4BC1BB}" type="slidenum">
              <a:rPr lang="en-US" smtClean="0"/>
              <a:pPr/>
              <a:t>12</a:t>
            </a:fld>
            <a:endParaRPr lang="en-US" dirty="0"/>
          </a:p>
        </p:txBody>
      </p:sp>
      <p:sp>
        <p:nvSpPr>
          <p:cNvPr id="3" name="Rectangle 2">
            <a:extLst>
              <a:ext uri="{FF2B5EF4-FFF2-40B4-BE49-F238E27FC236}">
                <a16:creationId xmlns:a16="http://schemas.microsoft.com/office/drawing/2014/main" id="{4A9F4D9A-0102-4F5D-A4E8-B0F4DEFE2FF1}"/>
              </a:ext>
            </a:extLst>
          </p:cNvPr>
          <p:cNvSpPr/>
          <p:nvPr/>
        </p:nvSpPr>
        <p:spPr>
          <a:xfrm>
            <a:off x="365817" y="140686"/>
            <a:ext cx="11407644" cy="430887"/>
          </a:xfrm>
          <a:prstGeom prst="rect">
            <a:avLst/>
          </a:prstGeom>
        </p:spPr>
        <p:txBody>
          <a:bodyPr wrap="square" lIns="0">
            <a:spAutoFit/>
          </a:bodyPr>
          <a:lstStyle/>
          <a:p>
            <a:r>
              <a:rPr lang="en-US" sz="2200" dirty="0">
                <a:solidFill>
                  <a:srgbClr val="F5DE8A"/>
                </a:solidFill>
                <a:latin typeface="Open Sans Condensed" panose="020B0806030504020204" pitchFamily="34" charset="0"/>
                <a:ea typeface="Open Sans Condensed" panose="020B0806030504020204" pitchFamily="34" charset="0"/>
                <a:cs typeface="Open Sans Condensed" panose="020B0806030504020204" pitchFamily="34" charset="0"/>
              </a:rPr>
              <a:t>POTENTIAL FOR OPEN PIT DEVELOPMENT – HIGH GRADE Ag</a:t>
            </a:r>
            <a:r>
              <a:rPr lang="en-US" sz="2200" dirty="0">
                <a:solidFill>
                  <a:srgbClr val="FF0000"/>
                </a:solidFill>
                <a:latin typeface="Open Sans Condensed" panose="020B0806030504020204" pitchFamily="34" charset="0"/>
                <a:ea typeface="Open Sans Condensed" panose="020B0806030504020204" pitchFamily="34" charset="0"/>
                <a:cs typeface="Open Sans Condensed" panose="020B0806030504020204" pitchFamily="34" charset="0"/>
              </a:rPr>
              <a:t> </a:t>
            </a:r>
            <a:r>
              <a:rPr lang="en-US" sz="2200" dirty="0">
                <a:solidFill>
                  <a:srgbClr val="F5DE8A"/>
                </a:solidFill>
                <a:latin typeface="Open Sans Condensed" panose="020B0806030504020204" pitchFamily="34" charset="0"/>
                <a:ea typeface="Open Sans Condensed" panose="020B0806030504020204" pitchFamily="34" charset="0"/>
                <a:cs typeface="Open Sans Condensed" panose="020B0806030504020204" pitchFamily="34" charset="0"/>
              </a:rPr>
              <a:t>START-UP OPEN PIT</a:t>
            </a:r>
          </a:p>
        </p:txBody>
      </p:sp>
      <p:sp>
        <p:nvSpPr>
          <p:cNvPr id="6" name="TextBox 5">
            <a:extLst>
              <a:ext uri="{FF2B5EF4-FFF2-40B4-BE49-F238E27FC236}">
                <a16:creationId xmlns:a16="http://schemas.microsoft.com/office/drawing/2014/main" id="{3560FD1F-BCC0-486A-8C67-E72C6ED4AFC5}"/>
              </a:ext>
            </a:extLst>
          </p:cNvPr>
          <p:cNvSpPr txBox="1"/>
          <p:nvPr/>
        </p:nvSpPr>
        <p:spPr>
          <a:xfrm>
            <a:off x="7907368" y="892502"/>
            <a:ext cx="4102379" cy="3693319"/>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177800" indent="-177800">
              <a:buClr>
                <a:schemeClr val="accent4">
                  <a:lumMod val="75000"/>
                </a:schemeClr>
              </a:buClr>
              <a:buFont typeface="Arial" panose="020B0604020202020204" pitchFamily="34" charset="0"/>
              <a:buChar char="•"/>
            </a:pPr>
            <a:r>
              <a:rPr lang="en-AU" b="1" dirty="0"/>
              <a:t>High-grade start-up pit</a:t>
            </a:r>
          </a:p>
          <a:p>
            <a:pPr marL="177800" indent="-177800">
              <a:buClr>
                <a:schemeClr val="accent4">
                  <a:lumMod val="75000"/>
                </a:schemeClr>
              </a:buClr>
            </a:pPr>
            <a:endParaRPr lang="en-AU" b="1" dirty="0"/>
          </a:p>
          <a:p>
            <a:pPr marL="177800" indent="-177800">
              <a:buClr>
                <a:schemeClr val="accent4">
                  <a:lumMod val="75000"/>
                </a:schemeClr>
              </a:buClr>
              <a:buFont typeface="Arial" panose="020B0604020202020204" pitchFamily="34" charset="0"/>
              <a:buChar char="•"/>
            </a:pPr>
            <a:r>
              <a:rPr lang="en-AU" b="1" dirty="0"/>
              <a:t>Low strip ratio</a:t>
            </a:r>
          </a:p>
          <a:p>
            <a:pPr marL="177800" indent="-177800">
              <a:buClr>
                <a:schemeClr val="accent4">
                  <a:lumMod val="75000"/>
                </a:schemeClr>
              </a:buClr>
              <a:buFont typeface="Arial" panose="020B0604020202020204" pitchFamily="34" charset="0"/>
              <a:buChar char="•"/>
            </a:pPr>
            <a:endParaRPr lang="en-AU" b="1" dirty="0"/>
          </a:p>
          <a:p>
            <a:pPr marL="177800" indent="-177800">
              <a:buClr>
                <a:schemeClr val="accent4">
                  <a:lumMod val="75000"/>
                </a:schemeClr>
              </a:buClr>
              <a:buFont typeface="Arial" panose="020B0604020202020204" pitchFamily="34" charset="0"/>
              <a:buChar char="•"/>
            </a:pPr>
            <a:r>
              <a:rPr lang="en-AU" b="1" dirty="0"/>
              <a:t>Attractive economics</a:t>
            </a:r>
            <a:endParaRPr lang="en-AU" b="1" dirty="0">
              <a:solidFill>
                <a:srgbClr val="FF0000"/>
              </a:solidFill>
            </a:endParaRPr>
          </a:p>
          <a:p>
            <a:pPr marL="177800" indent="-177800">
              <a:buClr>
                <a:schemeClr val="accent4">
                  <a:lumMod val="75000"/>
                </a:schemeClr>
              </a:buClr>
              <a:buFont typeface="Arial" panose="020B0604020202020204" pitchFamily="34" charset="0"/>
              <a:buChar char="•"/>
            </a:pPr>
            <a:endParaRPr lang="en-AU" b="1" dirty="0">
              <a:solidFill>
                <a:srgbClr val="FF0000"/>
              </a:solidFill>
            </a:endParaRPr>
          </a:p>
          <a:p>
            <a:pPr marL="177800" indent="-177800">
              <a:buClr>
                <a:schemeClr val="accent4">
                  <a:lumMod val="75000"/>
                </a:schemeClr>
              </a:buClr>
              <a:buFont typeface="Arial" panose="020B0604020202020204" pitchFamily="34" charset="0"/>
              <a:buChar char="•"/>
            </a:pPr>
            <a:r>
              <a:rPr lang="en-AU" b="1" dirty="0"/>
              <a:t>Low cash cost (US$/oz Ag)</a:t>
            </a:r>
          </a:p>
          <a:p>
            <a:pPr marL="177800" indent="-177800">
              <a:buClr>
                <a:schemeClr val="accent4">
                  <a:lumMod val="75000"/>
                </a:schemeClr>
              </a:buClr>
              <a:buFont typeface="Arial" panose="020B0604020202020204" pitchFamily="34" charset="0"/>
              <a:buChar char="•"/>
            </a:pPr>
            <a:endParaRPr lang="en-AU" b="1" dirty="0">
              <a:solidFill>
                <a:srgbClr val="FF0000"/>
              </a:solidFill>
            </a:endParaRPr>
          </a:p>
          <a:p>
            <a:pPr marL="177800" indent="-177800">
              <a:buClr>
                <a:schemeClr val="accent4">
                  <a:lumMod val="75000"/>
                </a:schemeClr>
              </a:buClr>
              <a:buFont typeface="Arial" panose="020B0604020202020204" pitchFamily="34" charset="0"/>
              <a:buChar char="•"/>
            </a:pPr>
            <a:r>
              <a:rPr lang="en-AU" b="1" dirty="0">
                <a:solidFill>
                  <a:schemeClr val="tx1"/>
                </a:solidFill>
              </a:rPr>
              <a:t>High value in situ (US$/t ore)</a:t>
            </a:r>
          </a:p>
          <a:p>
            <a:pPr marL="177800" indent="-177800">
              <a:buClr>
                <a:schemeClr val="accent4">
                  <a:lumMod val="75000"/>
                </a:schemeClr>
              </a:buClr>
              <a:buFont typeface="Arial" panose="020B0604020202020204" pitchFamily="34" charset="0"/>
              <a:buChar char="•"/>
            </a:pPr>
            <a:endParaRPr lang="en-AU" b="1" dirty="0">
              <a:solidFill>
                <a:schemeClr val="tx1"/>
              </a:solidFill>
            </a:endParaRPr>
          </a:p>
          <a:p>
            <a:pPr marL="177800" indent="-177800">
              <a:buClr>
                <a:schemeClr val="accent4">
                  <a:lumMod val="75000"/>
                </a:schemeClr>
              </a:buClr>
              <a:buFont typeface="Arial" panose="020B0604020202020204" pitchFamily="34" charset="0"/>
              <a:buChar char="•"/>
            </a:pPr>
            <a:endParaRPr lang="en-AU" b="1" dirty="0">
              <a:solidFill>
                <a:schemeClr val="tx1"/>
              </a:solidFill>
            </a:endParaRPr>
          </a:p>
          <a:p>
            <a:pPr marL="177800" indent="-177800">
              <a:buClr>
                <a:schemeClr val="accent4">
                  <a:lumMod val="75000"/>
                </a:schemeClr>
              </a:buClr>
              <a:buFont typeface="Arial" panose="020B0604020202020204" pitchFamily="34" charset="0"/>
              <a:buChar char="•"/>
            </a:pPr>
            <a:endParaRPr lang="en-AU" b="1" dirty="0">
              <a:solidFill>
                <a:schemeClr val="tx1"/>
              </a:solidFill>
            </a:endParaRPr>
          </a:p>
          <a:p>
            <a:pPr marL="177800" indent="-177800">
              <a:buClr>
                <a:schemeClr val="accent4">
                  <a:lumMod val="75000"/>
                </a:schemeClr>
              </a:buClr>
              <a:buFont typeface="Arial" panose="020B0604020202020204" pitchFamily="34" charset="0"/>
              <a:buChar char="•"/>
            </a:pPr>
            <a:endParaRPr lang="en-AU" b="1" dirty="0">
              <a:solidFill>
                <a:schemeClr val="tx1"/>
              </a:solidFill>
            </a:endParaRPr>
          </a:p>
        </p:txBody>
      </p:sp>
      <p:grpSp>
        <p:nvGrpSpPr>
          <p:cNvPr id="7" name="Group 6"/>
          <p:cNvGrpSpPr/>
          <p:nvPr/>
        </p:nvGrpSpPr>
        <p:grpSpPr>
          <a:xfrm>
            <a:off x="684308" y="1017186"/>
            <a:ext cx="7118442" cy="5012140"/>
            <a:chOff x="1225995" y="0"/>
            <a:chExt cx="9740007" cy="6858000"/>
          </a:xfrm>
        </p:grpSpPr>
        <p:pic>
          <p:nvPicPr>
            <p:cNvPr id="8" name="Picture 7">
              <a:extLst>
                <a:ext uri="{FF2B5EF4-FFF2-40B4-BE49-F238E27FC236}">
                  <a16:creationId xmlns:a16="http://schemas.microsoft.com/office/drawing/2014/main" id="{BDF394FB-81CB-4BF6-863C-4DC4C924D1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5995" y="0"/>
              <a:ext cx="9740007" cy="6858000"/>
            </a:xfrm>
            <a:prstGeom prst="rect">
              <a:avLst/>
            </a:prstGeom>
            <a:ln>
              <a:solidFill>
                <a:schemeClr val="bg1">
                  <a:lumMod val="50000"/>
                </a:schemeClr>
              </a:solidFill>
            </a:ln>
          </p:spPr>
        </p:pic>
        <p:sp>
          <p:nvSpPr>
            <p:cNvPr id="10" name="TextBox 9">
              <a:extLst>
                <a:ext uri="{FF2B5EF4-FFF2-40B4-BE49-F238E27FC236}">
                  <a16:creationId xmlns:a16="http://schemas.microsoft.com/office/drawing/2014/main" id="{92747E73-A03B-4BB2-8BAA-753525EF2A36}"/>
                </a:ext>
              </a:extLst>
            </p:cNvPr>
            <p:cNvSpPr txBox="1"/>
            <p:nvPr/>
          </p:nvSpPr>
          <p:spPr>
            <a:xfrm>
              <a:off x="2673744" y="4158869"/>
              <a:ext cx="1194326" cy="505349"/>
            </a:xfrm>
            <a:prstGeom prst="rect">
              <a:avLst/>
            </a:prstGeom>
            <a:noFill/>
          </p:spPr>
          <p:txBody>
            <a:bodyPr wrap="none" rtlCol="0">
              <a:spAutoFit/>
            </a:bodyPr>
            <a:lstStyle/>
            <a:p>
              <a:r>
                <a:rPr lang="en-US" b="1" dirty="0">
                  <a:ln>
                    <a:solidFill>
                      <a:schemeClr val="bg1"/>
                    </a:solidFill>
                  </a:ln>
                  <a:latin typeface="Arial" panose="020B0604020202020204" pitchFamily="34" charset="0"/>
                  <a:cs typeface="Arial" panose="020B0604020202020204" pitchFamily="34" charset="0"/>
                </a:rPr>
                <a:t>Target</a:t>
              </a:r>
            </a:p>
          </p:txBody>
        </p:sp>
      </p:grpSp>
      <p:pic>
        <p:nvPicPr>
          <p:cNvPr id="13" name="Picture 12" descr="A tree with a mountain in the background&#10;&#10;Description automatically generated">
            <a:extLst>
              <a:ext uri="{FF2B5EF4-FFF2-40B4-BE49-F238E27FC236}">
                <a16:creationId xmlns:a16="http://schemas.microsoft.com/office/drawing/2014/main" id="{52B0CC42-41A0-4BA7-9454-6CEFB87A8647}"/>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184938" y="3443616"/>
            <a:ext cx="3509159" cy="2586866"/>
          </a:xfrm>
          <a:prstGeom prst="rect">
            <a:avLst/>
          </a:prstGeom>
          <a:ln w="28575">
            <a:solidFill>
              <a:schemeClr val="tx1"/>
            </a:solidFill>
          </a:ln>
        </p:spPr>
      </p:pic>
      <p:sp>
        <p:nvSpPr>
          <p:cNvPr id="15" name="Freeform: Shape 14">
            <a:extLst>
              <a:ext uri="{FF2B5EF4-FFF2-40B4-BE49-F238E27FC236}">
                <a16:creationId xmlns:a16="http://schemas.microsoft.com/office/drawing/2014/main" id="{6F5A3833-3979-4BE7-985E-49B23EE24699}"/>
              </a:ext>
            </a:extLst>
          </p:cNvPr>
          <p:cNvSpPr/>
          <p:nvPr/>
        </p:nvSpPr>
        <p:spPr>
          <a:xfrm>
            <a:off x="9511645" y="4468305"/>
            <a:ext cx="2008047" cy="952107"/>
          </a:xfrm>
          <a:custGeom>
            <a:avLst/>
            <a:gdLst>
              <a:gd name="connsiteX0" fmla="*/ 235670 w 2008047"/>
              <a:gd name="connsiteY0" fmla="*/ 0 h 952107"/>
              <a:gd name="connsiteX1" fmla="*/ 141402 w 2008047"/>
              <a:gd name="connsiteY1" fmla="*/ 18854 h 952107"/>
              <a:gd name="connsiteX2" fmla="*/ 113122 w 2008047"/>
              <a:gd name="connsiteY2" fmla="*/ 28281 h 952107"/>
              <a:gd name="connsiteX3" fmla="*/ 84842 w 2008047"/>
              <a:gd name="connsiteY3" fmla="*/ 47134 h 952107"/>
              <a:gd name="connsiteX4" fmla="*/ 65988 w 2008047"/>
              <a:gd name="connsiteY4" fmla="*/ 75415 h 952107"/>
              <a:gd name="connsiteX5" fmla="*/ 37708 w 2008047"/>
              <a:gd name="connsiteY5" fmla="*/ 94268 h 952107"/>
              <a:gd name="connsiteX6" fmla="*/ 0 w 2008047"/>
              <a:gd name="connsiteY6" fmla="*/ 150829 h 952107"/>
              <a:gd name="connsiteX7" fmla="*/ 18854 w 2008047"/>
              <a:gd name="connsiteY7" fmla="*/ 216817 h 952107"/>
              <a:gd name="connsiteX8" fmla="*/ 56561 w 2008047"/>
              <a:gd name="connsiteY8" fmla="*/ 273377 h 952107"/>
              <a:gd name="connsiteX9" fmla="*/ 84842 w 2008047"/>
              <a:gd name="connsiteY9" fmla="*/ 292231 h 952107"/>
              <a:gd name="connsiteX10" fmla="*/ 131976 w 2008047"/>
              <a:gd name="connsiteY10" fmla="*/ 339365 h 952107"/>
              <a:gd name="connsiteX11" fmla="*/ 160256 w 2008047"/>
              <a:gd name="connsiteY11" fmla="*/ 348792 h 952107"/>
              <a:gd name="connsiteX12" fmla="*/ 245097 w 2008047"/>
              <a:gd name="connsiteY12" fmla="*/ 395926 h 952107"/>
              <a:gd name="connsiteX13" fmla="*/ 348792 w 2008047"/>
              <a:gd name="connsiteY13" fmla="*/ 367646 h 952107"/>
              <a:gd name="connsiteX14" fmla="*/ 358219 w 2008047"/>
              <a:gd name="connsiteY14" fmla="*/ 311085 h 952107"/>
              <a:gd name="connsiteX15" fmla="*/ 414780 w 2008047"/>
              <a:gd name="connsiteY15" fmla="*/ 292231 h 952107"/>
              <a:gd name="connsiteX16" fmla="*/ 461914 w 2008047"/>
              <a:gd name="connsiteY16" fmla="*/ 301658 h 952107"/>
              <a:gd name="connsiteX17" fmla="*/ 509048 w 2008047"/>
              <a:gd name="connsiteY17" fmla="*/ 348792 h 952107"/>
              <a:gd name="connsiteX18" fmla="*/ 537328 w 2008047"/>
              <a:gd name="connsiteY18" fmla="*/ 367646 h 952107"/>
              <a:gd name="connsiteX19" fmla="*/ 575035 w 2008047"/>
              <a:gd name="connsiteY19" fmla="*/ 414780 h 952107"/>
              <a:gd name="connsiteX20" fmla="*/ 584462 w 2008047"/>
              <a:gd name="connsiteY20" fmla="*/ 386499 h 952107"/>
              <a:gd name="connsiteX21" fmla="*/ 575035 w 2008047"/>
              <a:gd name="connsiteY21" fmla="*/ 329938 h 952107"/>
              <a:gd name="connsiteX22" fmla="*/ 631596 w 2008047"/>
              <a:gd name="connsiteY22" fmla="*/ 367646 h 952107"/>
              <a:gd name="connsiteX23" fmla="*/ 707011 w 2008047"/>
              <a:gd name="connsiteY23" fmla="*/ 405353 h 952107"/>
              <a:gd name="connsiteX24" fmla="*/ 735291 w 2008047"/>
              <a:gd name="connsiteY24" fmla="*/ 414780 h 952107"/>
              <a:gd name="connsiteX25" fmla="*/ 810706 w 2008047"/>
              <a:gd name="connsiteY25" fmla="*/ 443060 h 952107"/>
              <a:gd name="connsiteX26" fmla="*/ 829559 w 2008047"/>
              <a:gd name="connsiteY26" fmla="*/ 471340 h 952107"/>
              <a:gd name="connsiteX27" fmla="*/ 857840 w 2008047"/>
              <a:gd name="connsiteY27" fmla="*/ 499621 h 952107"/>
              <a:gd name="connsiteX28" fmla="*/ 867266 w 2008047"/>
              <a:gd name="connsiteY28" fmla="*/ 527901 h 952107"/>
              <a:gd name="connsiteX29" fmla="*/ 904974 w 2008047"/>
              <a:gd name="connsiteY29" fmla="*/ 537328 h 952107"/>
              <a:gd name="connsiteX30" fmla="*/ 989815 w 2008047"/>
              <a:gd name="connsiteY30" fmla="*/ 565608 h 952107"/>
              <a:gd name="connsiteX31" fmla="*/ 1008668 w 2008047"/>
              <a:gd name="connsiteY31" fmla="*/ 593889 h 952107"/>
              <a:gd name="connsiteX32" fmla="*/ 1046376 w 2008047"/>
              <a:gd name="connsiteY32" fmla="*/ 678730 h 952107"/>
              <a:gd name="connsiteX33" fmla="*/ 1102936 w 2008047"/>
              <a:gd name="connsiteY33" fmla="*/ 697584 h 952107"/>
              <a:gd name="connsiteX34" fmla="*/ 1159497 w 2008047"/>
              <a:gd name="connsiteY34" fmla="*/ 725864 h 952107"/>
              <a:gd name="connsiteX35" fmla="*/ 1206631 w 2008047"/>
              <a:gd name="connsiteY35" fmla="*/ 782425 h 952107"/>
              <a:gd name="connsiteX36" fmla="*/ 1234912 w 2008047"/>
              <a:gd name="connsiteY36" fmla="*/ 801279 h 952107"/>
              <a:gd name="connsiteX37" fmla="*/ 1263192 w 2008047"/>
              <a:gd name="connsiteY37" fmla="*/ 810705 h 952107"/>
              <a:gd name="connsiteX38" fmla="*/ 1564850 w 2008047"/>
              <a:gd name="connsiteY38" fmla="*/ 820132 h 952107"/>
              <a:gd name="connsiteX39" fmla="*/ 1668545 w 2008047"/>
              <a:gd name="connsiteY39" fmla="*/ 829559 h 952107"/>
              <a:gd name="connsiteX40" fmla="*/ 1696825 w 2008047"/>
              <a:gd name="connsiteY40" fmla="*/ 838986 h 952107"/>
              <a:gd name="connsiteX41" fmla="*/ 1734532 w 2008047"/>
              <a:gd name="connsiteY41" fmla="*/ 848413 h 952107"/>
              <a:gd name="connsiteX42" fmla="*/ 1838227 w 2008047"/>
              <a:gd name="connsiteY42" fmla="*/ 914400 h 952107"/>
              <a:gd name="connsiteX43" fmla="*/ 1885361 w 2008047"/>
              <a:gd name="connsiteY43" fmla="*/ 933254 h 952107"/>
              <a:gd name="connsiteX44" fmla="*/ 1941922 w 2008047"/>
              <a:gd name="connsiteY44" fmla="*/ 952107 h 952107"/>
              <a:gd name="connsiteX45" fmla="*/ 1998483 w 2008047"/>
              <a:gd name="connsiteY45" fmla="*/ 904973 h 952107"/>
              <a:gd name="connsiteX46" fmla="*/ 1989056 w 2008047"/>
              <a:gd name="connsiteY46" fmla="*/ 876693 h 952107"/>
              <a:gd name="connsiteX47" fmla="*/ 1932495 w 2008047"/>
              <a:gd name="connsiteY47" fmla="*/ 838986 h 952107"/>
              <a:gd name="connsiteX48" fmla="*/ 1904215 w 2008047"/>
              <a:gd name="connsiteY48" fmla="*/ 820132 h 952107"/>
              <a:gd name="connsiteX49" fmla="*/ 1838227 w 2008047"/>
              <a:gd name="connsiteY49" fmla="*/ 801279 h 952107"/>
              <a:gd name="connsiteX50" fmla="*/ 1781666 w 2008047"/>
              <a:gd name="connsiteY50" fmla="*/ 782425 h 952107"/>
              <a:gd name="connsiteX51" fmla="*/ 1753386 w 2008047"/>
              <a:gd name="connsiteY51" fmla="*/ 763571 h 952107"/>
              <a:gd name="connsiteX52" fmla="*/ 1668545 w 2008047"/>
              <a:gd name="connsiteY52" fmla="*/ 754144 h 952107"/>
              <a:gd name="connsiteX53" fmla="*/ 1630837 w 2008047"/>
              <a:gd name="connsiteY53" fmla="*/ 744718 h 952107"/>
              <a:gd name="connsiteX54" fmla="*/ 1574277 w 2008047"/>
              <a:gd name="connsiteY54" fmla="*/ 725864 h 952107"/>
              <a:gd name="connsiteX55" fmla="*/ 1536569 w 2008047"/>
              <a:gd name="connsiteY55" fmla="*/ 716437 h 952107"/>
              <a:gd name="connsiteX56" fmla="*/ 1480009 w 2008047"/>
              <a:gd name="connsiteY56" fmla="*/ 697584 h 952107"/>
              <a:gd name="connsiteX57" fmla="*/ 1366887 w 2008047"/>
              <a:gd name="connsiteY57" fmla="*/ 659876 h 952107"/>
              <a:gd name="connsiteX58" fmla="*/ 1310326 w 2008047"/>
              <a:gd name="connsiteY58" fmla="*/ 641023 h 952107"/>
              <a:gd name="connsiteX59" fmla="*/ 1282046 w 2008047"/>
              <a:gd name="connsiteY59" fmla="*/ 631596 h 952107"/>
              <a:gd name="connsiteX60" fmla="*/ 1244339 w 2008047"/>
              <a:gd name="connsiteY60" fmla="*/ 622169 h 952107"/>
              <a:gd name="connsiteX61" fmla="*/ 1187778 w 2008047"/>
              <a:gd name="connsiteY61" fmla="*/ 603316 h 952107"/>
              <a:gd name="connsiteX62" fmla="*/ 1159497 w 2008047"/>
              <a:gd name="connsiteY62" fmla="*/ 593889 h 952107"/>
              <a:gd name="connsiteX63" fmla="*/ 1140644 w 2008047"/>
              <a:gd name="connsiteY63" fmla="*/ 565608 h 952107"/>
              <a:gd name="connsiteX64" fmla="*/ 1093510 w 2008047"/>
              <a:gd name="connsiteY64" fmla="*/ 527901 h 952107"/>
              <a:gd name="connsiteX65" fmla="*/ 1084083 w 2008047"/>
              <a:gd name="connsiteY65" fmla="*/ 480767 h 952107"/>
              <a:gd name="connsiteX66" fmla="*/ 1074656 w 2008047"/>
              <a:gd name="connsiteY66" fmla="*/ 452487 h 952107"/>
              <a:gd name="connsiteX67" fmla="*/ 1018095 w 2008047"/>
              <a:gd name="connsiteY67" fmla="*/ 433633 h 952107"/>
              <a:gd name="connsiteX68" fmla="*/ 952108 w 2008047"/>
              <a:gd name="connsiteY68" fmla="*/ 414780 h 952107"/>
              <a:gd name="connsiteX69" fmla="*/ 876693 w 2008047"/>
              <a:gd name="connsiteY69" fmla="*/ 348792 h 952107"/>
              <a:gd name="connsiteX70" fmla="*/ 829559 w 2008047"/>
              <a:gd name="connsiteY70" fmla="*/ 320511 h 952107"/>
              <a:gd name="connsiteX71" fmla="*/ 801279 w 2008047"/>
              <a:gd name="connsiteY71" fmla="*/ 301658 h 952107"/>
              <a:gd name="connsiteX72" fmla="*/ 763571 w 2008047"/>
              <a:gd name="connsiteY72" fmla="*/ 292231 h 952107"/>
              <a:gd name="connsiteX73" fmla="*/ 735291 w 2008047"/>
              <a:gd name="connsiteY73" fmla="*/ 263951 h 952107"/>
              <a:gd name="connsiteX74" fmla="*/ 707011 w 2008047"/>
              <a:gd name="connsiteY74" fmla="*/ 254524 h 952107"/>
              <a:gd name="connsiteX75" fmla="*/ 678730 w 2008047"/>
              <a:gd name="connsiteY75" fmla="*/ 235670 h 952107"/>
              <a:gd name="connsiteX76" fmla="*/ 650450 w 2008047"/>
              <a:gd name="connsiteY76" fmla="*/ 197963 h 952107"/>
              <a:gd name="connsiteX77" fmla="*/ 612743 w 2008047"/>
              <a:gd name="connsiteY77" fmla="*/ 131975 h 952107"/>
              <a:gd name="connsiteX78" fmla="*/ 584462 w 2008047"/>
              <a:gd name="connsiteY78" fmla="*/ 113122 h 952107"/>
              <a:gd name="connsiteX79" fmla="*/ 565609 w 2008047"/>
              <a:gd name="connsiteY79" fmla="*/ 84841 h 952107"/>
              <a:gd name="connsiteX80" fmla="*/ 480767 w 2008047"/>
              <a:gd name="connsiteY80" fmla="*/ 65988 h 952107"/>
              <a:gd name="connsiteX81" fmla="*/ 414780 w 2008047"/>
              <a:gd name="connsiteY81" fmla="*/ 56561 h 952107"/>
              <a:gd name="connsiteX82" fmla="*/ 377073 w 2008047"/>
              <a:gd name="connsiteY82" fmla="*/ 47134 h 952107"/>
              <a:gd name="connsiteX83" fmla="*/ 273378 w 2008047"/>
              <a:gd name="connsiteY83" fmla="*/ 37707 h 952107"/>
              <a:gd name="connsiteX84" fmla="*/ 141402 w 2008047"/>
              <a:gd name="connsiteY84" fmla="*/ 9427 h 952107"/>
              <a:gd name="connsiteX85" fmla="*/ 94268 w 2008047"/>
              <a:gd name="connsiteY85" fmla="*/ 0 h 952107"/>
              <a:gd name="connsiteX86" fmla="*/ 122549 w 2008047"/>
              <a:gd name="connsiteY86" fmla="*/ 9427 h 952107"/>
              <a:gd name="connsiteX87" fmla="*/ 179110 w 2008047"/>
              <a:gd name="connsiteY87" fmla="*/ 18854 h 952107"/>
              <a:gd name="connsiteX88" fmla="*/ 235670 w 2008047"/>
              <a:gd name="connsiteY88" fmla="*/ 0 h 95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008047" h="952107">
                <a:moveTo>
                  <a:pt x="235670" y="0"/>
                </a:moveTo>
                <a:cubicBezTo>
                  <a:pt x="229385" y="0"/>
                  <a:pt x="180775" y="7604"/>
                  <a:pt x="141402" y="18854"/>
                </a:cubicBezTo>
                <a:cubicBezTo>
                  <a:pt x="131848" y="21584"/>
                  <a:pt x="122010" y="23837"/>
                  <a:pt x="113122" y="28281"/>
                </a:cubicBezTo>
                <a:cubicBezTo>
                  <a:pt x="102989" y="33348"/>
                  <a:pt x="94269" y="40850"/>
                  <a:pt x="84842" y="47134"/>
                </a:cubicBezTo>
                <a:cubicBezTo>
                  <a:pt x="78557" y="56561"/>
                  <a:pt x="73999" y="67404"/>
                  <a:pt x="65988" y="75415"/>
                </a:cubicBezTo>
                <a:cubicBezTo>
                  <a:pt x="57977" y="83426"/>
                  <a:pt x="45168" y="85742"/>
                  <a:pt x="37708" y="94268"/>
                </a:cubicBezTo>
                <a:cubicBezTo>
                  <a:pt x="22787" y="111321"/>
                  <a:pt x="0" y="150829"/>
                  <a:pt x="0" y="150829"/>
                </a:cubicBezTo>
                <a:cubicBezTo>
                  <a:pt x="2219" y="159704"/>
                  <a:pt x="12707" y="205753"/>
                  <a:pt x="18854" y="216817"/>
                </a:cubicBezTo>
                <a:cubicBezTo>
                  <a:pt x="29858" y="236624"/>
                  <a:pt x="37708" y="260808"/>
                  <a:pt x="56561" y="273377"/>
                </a:cubicBezTo>
                <a:lnTo>
                  <a:pt x="84842" y="292231"/>
                </a:lnTo>
                <a:cubicBezTo>
                  <a:pt x="103696" y="320512"/>
                  <a:pt x="100553" y="323653"/>
                  <a:pt x="131976" y="339365"/>
                </a:cubicBezTo>
                <a:cubicBezTo>
                  <a:pt x="140864" y="343809"/>
                  <a:pt x="151570" y="343966"/>
                  <a:pt x="160256" y="348792"/>
                </a:cubicBezTo>
                <a:cubicBezTo>
                  <a:pt x="257499" y="402816"/>
                  <a:pt x="181106" y="374595"/>
                  <a:pt x="245097" y="395926"/>
                </a:cubicBezTo>
                <a:cubicBezTo>
                  <a:pt x="253265" y="394905"/>
                  <a:pt x="334533" y="396164"/>
                  <a:pt x="348792" y="367646"/>
                </a:cubicBezTo>
                <a:cubicBezTo>
                  <a:pt x="357340" y="350550"/>
                  <a:pt x="345633" y="325470"/>
                  <a:pt x="358219" y="311085"/>
                </a:cubicBezTo>
                <a:cubicBezTo>
                  <a:pt x="371306" y="296129"/>
                  <a:pt x="414780" y="292231"/>
                  <a:pt x="414780" y="292231"/>
                </a:cubicBezTo>
                <a:cubicBezTo>
                  <a:pt x="430491" y="295373"/>
                  <a:pt x="446912" y="296032"/>
                  <a:pt x="461914" y="301658"/>
                </a:cubicBezTo>
                <a:cubicBezTo>
                  <a:pt x="502134" y="316740"/>
                  <a:pt x="481397" y="321140"/>
                  <a:pt x="509048" y="348792"/>
                </a:cubicBezTo>
                <a:cubicBezTo>
                  <a:pt x="517059" y="356803"/>
                  <a:pt x="527901" y="361361"/>
                  <a:pt x="537328" y="367646"/>
                </a:cubicBezTo>
                <a:cubicBezTo>
                  <a:pt x="541296" y="379551"/>
                  <a:pt x="548796" y="421340"/>
                  <a:pt x="575035" y="414780"/>
                </a:cubicBezTo>
                <a:cubicBezTo>
                  <a:pt x="584675" y="412370"/>
                  <a:pt x="581320" y="395926"/>
                  <a:pt x="584462" y="386499"/>
                </a:cubicBezTo>
                <a:cubicBezTo>
                  <a:pt x="581320" y="367645"/>
                  <a:pt x="557288" y="337036"/>
                  <a:pt x="575035" y="329938"/>
                </a:cubicBezTo>
                <a:cubicBezTo>
                  <a:pt x="596074" y="321523"/>
                  <a:pt x="611329" y="357513"/>
                  <a:pt x="631596" y="367646"/>
                </a:cubicBezTo>
                <a:cubicBezTo>
                  <a:pt x="656734" y="380215"/>
                  <a:pt x="680348" y="396465"/>
                  <a:pt x="707011" y="405353"/>
                </a:cubicBezTo>
                <a:cubicBezTo>
                  <a:pt x="716438" y="408495"/>
                  <a:pt x="726158" y="410866"/>
                  <a:pt x="735291" y="414780"/>
                </a:cubicBezTo>
                <a:cubicBezTo>
                  <a:pt x="804302" y="444356"/>
                  <a:pt x="741188" y="425680"/>
                  <a:pt x="810706" y="443060"/>
                </a:cubicBezTo>
                <a:cubicBezTo>
                  <a:pt x="816990" y="452487"/>
                  <a:pt x="822306" y="462637"/>
                  <a:pt x="829559" y="471340"/>
                </a:cubicBezTo>
                <a:cubicBezTo>
                  <a:pt x="838094" y="481582"/>
                  <a:pt x="850445" y="488528"/>
                  <a:pt x="857840" y="499621"/>
                </a:cubicBezTo>
                <a:cubicBezTo>
                  <a:pt x="863352" y="507889"/>
                  <a:pt x="859507" y="521694"/>
                  <a:pt x="867266" y="527901"/>
                </a:cubicBezTo>
                <a:cubicBezTo>
                  <a:pt x="877383" y="535995"/>
                  <a:pt x="892591" y="533518"/>
                  <a:pt x="904974" y="537328"/>
                </a:cubicBezTo>
                <a:cubicBezTo>
                  <a:pt x="933466" y="546095"/>
                  <a:pt x="989815" y="565608"/>
                  <a:pt x="989815" y="565608"/>
                </a:cubicBezTo>
                <a:cubicBezTo>
                  <a:pt x="996099" y="575035"/>
                  <a:pt x="1004067" y="583536"/>
                  <a:pt x="1008668" y="593889"/>
                </a:cubicBezTo>
                <a:cubicBezTo>
                  <a:pt x="1013240" y="604177"/>
                  <a:pt x="1026682" y="666421"/>
                  <a:pt x="1046376" y="678730"/>
                </a:cubicBezTo>
                <a:cubicBezTo>
                  <a:pt x="1063228" y="689263"/>
                  <a:pt x="1086400" y="686561"/>
                  <a:pt x="1102936" y="697584"/>
                </a:cubicBezTo>
                <a:cubicBezTo>
                  <a:pt x="1139485" y="721949"/>
                  <a:pt x="1120469" y="712854"/>
                  <a:pt x="1159497" y="725864"/>
                </a:cubicBezTo>
                <a:cubicBezTo>
                  <a:pt x="1178034" y="753669"/>
                  <a:pt x="1179415" y="759744"/>
                  <a:pt x="1206631" y="782425"/>
                </a:cubicBezTo>
                <a:cubicBezTo>
                  <a:pt x="1215335" y="789678"/>
                  <a:pt x="1224778" y="796212"/>
                  <a:pt x="1234912" y="801279"/>
                </a:cubicBezTo>
                <a:cubicBezTo>
                  <a:pt x="1243800" y="805723"/>
                  <a:pt x="1253272" y="810138"/>
                  <a:pt x="1263192" y="810705"/>
                </a:cubicBezTo>
                <a:cubicBezTo>
                  <a:pt x="1363630" y="816444"/>
                  <a:pt x="1464297" y="816990"/>
                  <a:pt x="1564850" y="820132"/>
                </a:cubicBezTo>
                <a:cubicBezTo>
                  <a:pt x="1599415" y="823274"/>
                  <a:pt x="1634186" y="824651"/>
                  <a:pt x="1668545" y="829559"/>
                </a:cubicBezTo>
                <a:cubicBezTo>
                  <a:pt x="1678382" y="830964"/>
                  <a:pt x="1687271" y="836256"/>
                  <a:pt x="1696825" y="838986"/>
                </a:cubicBezTo>
                <a:cubicBezTo>
                  <a:pt x="1709282" y="842545"/>
                  <a:pt x="1721963" y="845271"/>
                  <a:pt x="1734532" y="848413"/>
                </a:cubicBezTo>
                <a:cubicBezTo>
                  <a:pt x="1756949" y="863357"/>
                  <a:pt x="1811599" y="901086"/>
                  <a:pt x="1838227" y="914400"/>
                </a:cubicBezTo>
                <a:cubicBezTo>
                  <a:pt x="1853362" y="921968"/>
                  <a:pt x="1869458" y="927471"/>
                  <a:pt x="1885361" y="933254"/>
                </a:cubicBezTo>
                <a:cubicBezTo>
                  <a:pt x="1904038" y="940046"/>
                  <a:pt x="1941922" y="952107"/>
                  <a:pt x="1941922" y="952107"/>
                </a:cubicBezTo>
                <a:cubicBezTo>
                  <a:pt x="2017248" y="941347"/>
                  <a:pt x="2015333" y="963946"/>
                  <a:pt x="1998483" y="904973"/>
                </a:cubicBezTo>
                <a:cubicBezTo>
                  <a:pt x="1995753" y="895419"/>
                  <a:pt x="1996082" y="883719"/>
                  <a:pt x="1989056" y="876693"/>
                </a:cubicBezTo>
                <a:cubicBezTo>
                  <a:pt x="1973033" y="860671"/>
                  <a:pt x="1951349" y="851555"/>
                  <a:pt x="1932495" y="838986"/>
                </a:cubicBezTo>
                <a:cubicBezTo>
                  <a:pt x="1923068" y="832701"/>
                  <a:pt x="1914963" y="823715"/>
                  <a:pt x="1904215" y="820132"/>
                </a:cubicBezTo>
                <a:cubicBezTo>
                  <a:pt x="1809161" y="788447"/>
                  <a:pt x="1956608" y="836793"/>
                  <a:pt x="1838227" y="801279"/>
                </a:cubicBezTo>
                <a:cubicBezTo>
                  <a:pt x="1819192" y="795568"/>
                  <a:pt x="1781666" y="782425"/>
                  <a:pt x="1781666" y="782425"/>
                </a:cubicBezTo>
                <a:cubicBezTo>
                  <a:pt x="1772239" y="776140"/>
                  <a:pt x="1764377" y="766319"/>
                  <a:pt x="1753386" y="763571"/>
                </a:cubicBezTo>
                <a:cubicBezTo>
                  <a:pt x="1725781" y="756670"/>
                  <a:pt x="1696669" y="758471"/>
                  <a:pt x="1668545" y="754144"/>
                </a:cubicBezTo>
                <a:cubicBezTo>
                  <a:pt x="1655740" y="752174"/>
                  <a:pt x="1643247" y="748441"/>
                  <a:pt x="1630837" y="744718"/>
                </a:cubicBezTo>
                <a:cubicBezTo>
                  <a:pt x="1611802" y="739008"/>
                  <a:pt x="1593557" y="730684"/>
                  <a:pt x="1574277" y="725864"/>
                </a:cubicBezTo>
                <a:cubicBezTo>
                  <a:pt x="1561708" y="722722"/>
                  <a:pt x="1548979" y="720160"/>
                  <a:pt x="1536569" y="716437"/>
                </a:cubicBezTo>
                <a:cubicBezTo>
                  <a:pt x="1517534" y="710727"/>
                  <a:pt x="1498862" y="703868"/>
                  <a:pt x="1480009" y="697584"/>
                </a:cubicBezTo>
                <a:lnTo>
                  <a:pt x="1366887" y="659876"/>
                </a:lnTo>
                <a:lnTo>
                  <a:pt x="1310326" y="641023"/>
                </a:lnTo>
                <a:cubicBezTo>
                  <a:pt x="1300899" y="637881"/>
                  <a:pt x="1291686" y="634006"/>
                  <a:pt x="1282046" y="631596"/>
                </a:cubicBezTo>
                <a:cubicBezTo>
                  <a:pt x="1269477" y="628454"/>
                  <a:pt x="1256748" y="625892"/>
                  <a:pt x="1244339" y="622169"/>
                </a:cubicBezTo>
                <a:cubicBezTo>
                  <a:pt x="1225304" y="616458"/>
                  <a:pt x="1206632" y="609600"/>
                  <a:pt x="1187778" y="603316"/>
                </a:cubicBezTo>
                <a:lnTo>
                  <a:pt x="1159497" y="593889"/>
                </a:lnTo>
                <a:cubicBezTo>
                  <a:pt x="1153213" y="584462"/>
                  <a:pt x="1149491" y="572686"/>
                  <a:pt x="1140644" y="565608"/>
                </a:cubicBezTo>
                <a:cubicBezTo>
                  <a:pt x="1075596" y="513570"/>
                  <a:pt x="1147540" y="608950"/>
                  <a:pt x="1093510" y="527901"/>
                </a:cubicBezTo>
                <a:cubicBezTo>
                  <a:pt x="1090368" y="512190"/>
                  <a:pt x="1087969" y="496311"/>
                  <a:pt x="1084083" y="480767"/>
                </a:cubicBezTo>
                <a:cubicBezTo>
                  <a:pt x="1081673" y="471127"/>
                  <a:pt x="1082742" y="458263"/>
                  <a:pt x="1074656" y="452487"/>
                </a:cubicBezTo>
                <a:cubicBezTo>
                  <a:pt x="1058484" y="440936"/>
                  <a:pt x="1036949" y="439918"/>
                  <a:pt x="1018095" y="433633"/>
                </a:cubicBezTo>
                <a:cubicBezTo>
                  <a:pt x="977522" y="420108"/>
                  <a:pt x="999457" y="426616"/>
                  <a:pt x="952108" y="414780"/>
                </a:cubicBezTo>
                <a:cubicBezTo>
                  <a:pt x="921842" y="369381"/>
                  <a:pt x="940366" y="389312"/>
                  <a:pt x="876693" y="348792"/>
                </a:cubicBezTo>
                <a:cubicBezTo>
                  <a:pt x="861235" y="338955"/>
                  <a:pt x="844804" y="330674"/>
                  <a:pt x="829559" y="320511"/>
                </a:cubicBezTo>
                <a:cubicBezTo>
                  <a:pt x="820132" y="314227"/>
                  <a:pt x="811692" y="306121"/>
                  <a:pt x="801279" y="301658"/>
                </a:cubicBezTo>
                <a:cubicBezTo>
                  <a:pt x="789370" y="296554"/>
                  <a:pt x="776140" y="295373"/>
                  <a:pt x="763571" y="292231"/>
                </a:cubicBezTo>
                <a:cubicBezTo>
                  <a:pt x="754144" y="282804"/>
                  <a:pt x="746383" y="271346"/>
                  <a:pt x="735291" y="263951"/>
                </a:cubicBezTo>
                <a:cubicBezTo>
                  <a:pt x="727023" y="258439"/>
                  <a:pt x="715899" y="258968"/>
                  <a:pt x="707011" y="254524"/>
                </a:cubicBezTo>
                <a:cubicBezTo>
                  <a:pt x="696877" y="249457"/>
                  <a:pt x="688157" y="241955"/>
                  <a:pt x="678730" y="235670"/>
                </a:cubicBezTo>
                <a:cubicBezTo>
                  <a:pt x="669303" y="223101"/>
                  <a:pt x="658245" y="211604"/>
                  <a:pt x="650450" y="197963"/>
                </a:cubicBezTo>
                <a:cubicBezTo>
                  <a:pt x="621690" y="147633"/>
                  <a:pt x="669698" y="188930"/>
                  <a:pt x="612743" y="131975"/>
                </a:cubicBezTo>
                <a:cubicBezTo>
                  <a:pt x="604732" y="123964"/>
                  <a:pt x="593889" y="119406"/>
                  <a:pt x="584462" y="113122"/>
                </a:cubicBezTo>
                <a:cubicBezTo>
                  <a:pt x="578178" y="103695"/>
                  <a:pt x="574456" y="91919"/>
                  <a:pt x="565609" y="84841"/>
                </a:cubicBezTo>
                <a:cubicBezTo>
                  <a:pt x="553403" y="75077"/>
                  <a:pt x="481329" y="66074"/>
                  <a:pt x="480767" y="65988"/>
                </a:cubicBezTo>
                <a:cubicBezTo>
                  <a:pt x="458806" y="62609"/>
                  <a:pt x="436641" y="60536"/>
                  <a:pt x="414780" y="56561"/>
                </a:cubicBezTo>
                <a:cubicBezTo>
                  <a:pt x="402033" y="54243"/>
                  <a:pt x="389915" y="48846"/>
                  <a:pt x="377073" y="47134"/>
                </a:cubicBezTo>
                <a:cubicBezTo>
                  <a:pt x="342670" y="42547"/>
                  <a:pt x="307943" y="40849"/>
                  <a:pt x="273378" y="37707"/>
                </a:cubicBezTo>
                <a:cubicBezTo>
                  <a:pt x="154675" y="8032"/>
                  <a:pt x="241776" y="27677"/>
                  <a:pt x="141402" y="9427"/>
                </a:cubicBezTo>
                <a:cubicBezTo>
                  <a:pt x="125638" y="6561"/>
                  <a:pt x="110290" y="0"/>
                  <a:pt x="94268" y="0"/>
                </a:cubicBezTo>
                <a:cubicBezTo>
                  <a:pt x="84331" y="0"/>
                  <a:pt x="112849" y="7271"/>
                  <a:pt x="122549" y="9427"/>
                </a:cubicBezTo>
                <a:cubicBezTo>
                  <a:pt x="141208" y="13573"/>
                  <a:pt x="160367" y="15105"/>
                  <a:pt x="179110" y="18854"/>
                </a:cubicBezTo>
                <a:cubicBezTo>
                  <a:pt x="191814" y="21395"/>
                  <a:pt x="241955" y="0"/>
                  <a:pt x="235670" y="0"/>
                </a:cubicBezTo>
                <a:close/>
              </a:path>
            </a:pathLst>
          </a:custGeom>
          <a:noFill/>
          <a:ln w="158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67178F8-4C47-40BC-BD78-28F4581983CD}"/>
              </a:ext>
            </a:extLst>
          </p:cNvPr>
          <p:cNvSpPr txBox="1"/>
          <p:nvPr/>
        </p:nvSpPr>
        <p:spPr>
          <a:xfrm>
            <a:off x="8716955" y="4621192"/>
            <a:ext cx="989502" cy="646331"/>
          </a:xfrm>
          <a:prstGeom prst="rect">
            <a:avLst/>
          </a:prstGeom>
          <a:noFill/>
        </p:spPr>
        <p:txBody>
          <a:bodyPr wrap="none" rtlCol="0">
            <a:spAutoFit/>
          </a:bodyPr>
          <a:lstStyle/>
          <a:p>
            <a:r>
              <a:rPr lang="en-US" b="1" dirty="0" err="1"/>
              <a:t>Faisanes</a:t>
            </a:r>
            <a:endParaRPr lang="en-US" b="1" dirty="0"/>
          </a:p>
          <a:p>
            <a:r>
              <a:rPr lang="en-US" b="1" dirty="0"/>
              <a:t>Target</a:t>
            </a:r>
          </a:p>
        </p:txBody>
      </p:sp>
      <p:sp>
        <p:nvSpPr>
          <p:cNvPr id="28" name="TextBox 27">
            <a:extLst>
              <a:ext uri="{FF2B5EF4-FFF2-40B4-BE49-F238E27FC236}">
                <a16:creationId xmlns:a16="http://schemas.microsoft.com/office/drawing/2014/main" id="{4277DF5B-C58C-423B-BE79-EB6EF67C5820}"/>
              </a:ext>
            </a:extLst>
          </p:cNvPr>
          <p:cNvSpPr txBox="1"/>
          <p:nvPr/>
        </p:nvSpPr>
        <p:spPr>
          <a:xfrm>
            <a:off x="10303816" y="4260419"/>
            <a:ext cx="871392" cy="646331"/>
          </a:xfrm>
          <a:prstGeom prst="rect">
            <a:avLst/>
          </a:prstGeom>
          <a:noFill/>
        </p:spPr>
        <p:txBody>
          <a:bodyPr wrap="none" rtlCol="0">
            <a:spAutoFit/>
          </a:bodyPr>
          <a:lstStyle/>
          <a:p>
            <a:r>
              <a:rPr lang="en-US" b="1" dirty="0">
                <a:solidFill>
                  <a:srgbClr val="FF0000"/>
                </a:solidFill>
              </a:rPr>
              <a:t>Breccia</a:t>
            </a:r>
          </a:p>
          <a:p>
            <a:r>
              <a:rPr lang="en-US" b="1" dirty="0">
                <a:solidFill>
                  <a:srgbClr val="FF0000"/>
                </a:solidFill>
              </a:rPr>
              <a:t>Zone</a:t>
            </a:r>
          </a:p>
        </p:txBody>
      </p:sp>
      <p:sp>
        <p:nvSpPr>
          <p:cNvPr id="29" name="Arrow: Right 28">
            <a:extLst>
              <a:ext uri="{FF2B5EF4-FFF2-40B4-BE49-F238E27FC236}">
                <a16:creationId xmlns:a16="http://schemas.microsoft.com/office/drawing/2014/main" id="{D72C6578-27E3-4316-A04E-76E35561DD3F}"/>
              </a:ext>
            </a:extLst>
          </p:cNvPr>
          <p:cNvSpPr/>
          <p:nvPr/>
        </p:nvSpPr>
        <p:spPr>
          <a:xfrm rot="13329158">
            <a:off x="800990" y="2663208"/>
            <a:ext cx="772998" cy="93675"/>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CCF6D4DB-DC24-4491-9829-EB632B1B67DE}"/>
              </a:ext>
            </a:extLst>
          </p:cNvPr>
          <p:cNvSpPr/>
          <p:nvPr/>
        </p:nvSpPr>
        <p:spPr>
          <a:xfrm rot="2679147">
            <a:off x="6785361" y="5514665"/>
            <a:ext cx="772998" cy="93675"/>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5AC25134-C142-4B30-BD58-8DBE94E16A05}"/>
              </a:ext>
            </a:extLst>
          </p:cNvPr>
          <p:cNvSpPr txBox="1"/>
          <p:nvPr/>
        </p:nvSpPr>
        <p:spPr>
          <a:xfrm>
            <a:off x="6496034" y="4621192"/>
            <a:ext cx="1351652" cy="646331"/>
          </a:xfrm>
          <a:prstGeom prst="rect">
            <a:avLst/>
          </a:prstGeom>
          <a:noFill/>
        </p:spPr>
        <p:txBody>
          <a:bodyPr wrap="none" rtlCol="0">
            <a:spAutoFit/>
          </a:bodyPr>
          <a:lstStyle/>
          <a:p>
            <a:r>
              <a:rPr lang="en-US" b="1" dirty="0">
                <a:ln>
                  <a:solidFill>
                    <a:schemeClr val="bg1"/>
                  </a:solidFill>
                </a:ln>
                <a:solidFill>
                  <a:srgbClr val="0070C0"/>
                </a:solidFill>
                <a:latin typeface="Arial" panose="020B0604020202020204" pitchFamily="34" charset="0"/>
                <a:cs typeface="Arial" panose="020B0604020202020204" pitchFamily="34" charset="0"/>
              </a:rPr>
              <a:t>Resource </a:t>
            </a:r>
          </a:p>
          <a:p>
            <a:r>
              <a:rPr lang="en-US" b="1" dirty="0">
                <a:ln>
                  <a:solidFill>
                    <a:schemeClr val="bg1"/>
                  </a:solidFill>
                </a:ln>
                <a:solidFill>
                  <a:srgbClr val="0070C0"/>
                </a:solidFill>
                <a:latin typeface="Arial" panose="020B0604020202020204" pitchFamily="34" charset="0"/>
                <a:cs typeface="Arial" panose="020B0604020202020204" pitchFamily="34" charset="0"/>
              </a:rPr>
              <a:t>Expansion</a:t>
            </a:r>
          </a:p>
        </p:txBody>
      </p:sp>
      <p:sp>
        <p:nvSpPr>
          <p:cNvPr id="33" name="TextBox 32">
            <a:extLst>
              <a:ext uri="{FF2B5EF4-FFF2-40B4-BE49-F238E27FC236}">
                <a16:creationId xmlns:a16="http://schemas.microsoft.com/office/drawing/2014/main" id="{B3D49F41-E711-452F-9CDE-D67821E1920D}"/>
              </a:ext>
            </a:extLst>
          </p:cNvPr>
          <p:cNvSpPr txBox="1"/>
          <p:nvPr/>
        </p:nvSpPr>
        <p:spPr>
          <a:xfrm>
            <a:off x="695212" y="1769608"/>
            <a:ext cx="1351652" cy="646331"/>
          </a:xfrm>
          <a:prstGeom prst="rect">
            <a:avLst/>
          </a:prstGeom>
          <a:noFill/>
        </p:spPr>
        <p:txBody>
          <a:bodyPr wrap="none" rtlCol="0">
            <a:spAutoFit/>
          </a:bodyPr>
          <a:lstStyle/>
          <a:p>
            <a:r>
              <a:rPr lang="en-US" b="1" dirty="0">
                <a:ln>
                  <a:solidFill>
                    <a:schemeClr val="bg1"/>
                  </a:solidFill>
                </a:ln>
                <a:solidFill>
                  <a:srgbClr val="0070C0"/>
                </a:solidFill>
                <a:latin typeface="Arial" panose="020B0604020202020204" pitchFamily="34" charset="0"/>
                <a:cs typeface="Arial" panose="020B0604020202020204" pitchFamily="34" charset="0"/>
              </a:rPr>
              <a:t>Resource </a:t>
            </a:r>
          </a:p>
          <a:p>
            <a:r>
              <a:rPr lang="en-US" b="1" dirty="0">
                <a:ln>
                  <a:solidFill>
                    <a:schemeClr val="bg1"/>
                  </a:solidFill>
                </a:ln>
                <a:solidFill>
                  <a:srgbClr val="0070C0"/>
                </a:solidFill>
                <a:latin typeface="Arial" panose="020B0604020202020204" pitchFamily="34" charset="0"/>
                <a:cs typeface="Arial" panose="020B0604020202020204" pitchFamily="34" charset="0"/>
              </a:rPr>
              <a:t>Expansion</a:t>
            </a:r>
          </a:p>
        </p:txBody>
      </p:sp>
    </p:spTree>
    <p:extLst>
      <p:ext uri="{BB962C8B-B14F-4D97-AF65-F5344CB8AC3E}">
        <p14:creationId xmlns:p14="http://schemas.microsoft.com/office/powerpoint/2010/main" val="283116479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7C035D95-056A-A84F-96E8-BC8C9E4BC1BB}" type="slidenum">
              <a:rPr lang="en-US" smtClean="0"/>
              <a:pPr/>
              <a:t>13</a:t>
            </a:fld>
            <a:endParaRPr lang="en-US" dirty="0"/>
          </a:p>
        </p:txBody>
      </p:sp>
      <p:sp>
        <p:nvSpPr>
          <p:cNvPr id="20" name="Rectangle 19">
            <a:extLst>
              <a:ext uri="{FF2B5EF4-FFF2-40B4-BE49-F238E27FC236}">
                <a16:creationId xmlns:a16="http://schemas.microsoft.com/office/drawing/2014/main" id="{56937AC1-6959-2045-895D-985CF1732DC9}"/>
              </a:ext>
            </a:extLst>
          </p:cNvPr>
          <p:cNvSpPr/>
          <p:nvPr/>
        </p:nvSpPr>
        <p:spPr>
          <a:xfrm>
            <a:off x="339292" y="140686"/>
            <a:ext cx="10516061" cy="430887"/>
          </a:xfrm>
          <a:prstGeom prst="rect">
            <a:avLst/>
          </a:prstGeom>
        </p:spPr>
        <p:txBody>
          <a:bodyPr wrap="square" lIns="0">
            <a:spAutoFit/>
          </a:bodyPr>
          <a:lstStyle/>
          <a:p>
            <a:r>
              <a:rPr lang="en-US" sz="2200" dirty="0">
                <a:solidFill>
                  <a:srgbClr val="F5DE8A"/>
                </a:solidFill>
                <a:latin typeface="Open Sans Condensed" panose="020B0806030504020204" pitchFamily="34" charset="0"/>
                <a:ea typeface="Open Sans Condensed" panose="020B0806030504020204" pitchFamily="34" charset="0"/>
                <a:cs typeface="Open Sans Condensed" panose="020B0806030504020204" pitchFamily="34" charset="0"/>
              </a:rPr>
              <a:t>ATTRACTIVE PRELIMINARY OPEN PIT ANALYSIS – WHITTLE SIMULATION 3000 TPD </a:t>
            </a:r>
          </a:p>
        </p:txBody>
      </p:sp>
      <p:pic>
        <p:nvPicPr>
          <p:cNvPr id="6" name="Picture 5">
            <a:extLst>
              <a:ext uri="{FF2B5EF4-FFF2-40B4-BE49-F238E27FC236}">
                <a16:creationId xmlns:a16="http://schemas.microsoft.com/office/drawing/2014/main" id="{0A9D8340-5BBA-47C7-BA96-8E77BE97F5B4}"/>
              </a:ext>
            </a:extLst>
          </p:cNvPr>
          <p:cNvPicPr>
            <a:picLocks noChangeAspect="1"/>
          </p:cNvPicPr>
          <p:nvPr/>
        </p:nvPicPr>
        <p:blipFill>
          <a:blip r:embed="rId3"/>
          <a:stretch>
            <a:fillRect/>
          </a:stretch>
        </p:blipFill>
        <p:spPr>
          <a:xfrm>
            <a:off x="1515311" y="1000921"/>
            <a:ext cx="9161375" cy="5384004"/>
          </a:xfrm>
          <a:prstGeom prst="rect">
            <a:avLst/>
          </a:prstGeom>
        </p:spPr>
      </p:pic>
      <p:sp>
        <p:nvSpPr>
          <p:cNvPr id="7" name="Rectangle 6">
            <a:extLst>
              <a:ext uri="{FF2B5EF4-FFF2-40B4-BE49-F238E27FC236}">
                <a16:creationId xmlns:a16="http://schemas.microsoft.com/office/drawing/2014/main" id="{0328CAE9-27BD-419C-89DA-B8BD6A075994}"/>
              </a:ext>
            </a:extLst>
          </p:cNvPr>
          <p:cNvSpPr/>
          <p:nvPr/>
        </p:nvSpPr>
        <p:spPr>
          <a:xfrm>
            <a:off x="8864907" y="1768289"/>
            <a:ext cx="289112" cy="4007224"/>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Rectangle 8">
            <a:extLst>
              <a:ext uri="{FF2B5EF4-FFF2-40B4-BE49-F238E27FC236}">
                <a16:creationId xmlns:a16="http://schemas.microsoft.com/office/drawing/2014/main" id="{2F4D491C-28C0-4A0B-8213-3D09EF364326}"/>
              </a:ext>
            </a:extLst>
          </p:cNvPr>
          <p:cNvSpPr/>
          <p:nvPr/>
        </p:nvSpPr>
        <p:spPr>
          <a:xfrm>
            <a:off x="3853636" y="1768289"/>
            <a:ext cx="289112" cy="4007224"/>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p:cNvSpPr txBox="1"/>
          <p:nvPr/>
        </p:nvSpPr>
        <p:spPr>
          <a:xfrm>
            <a:off x="3842710" y="5463331"/>
            <a:ext cx="523875" cy="369332"/>
          </a:xfrm>
          <a:prstGeom prst="rect">
            <a:avLst/>
          </a:prstGeom>
          <a:noFill/>
        </p:spPr>
        <p:txBody>
          <a:bodyPr wrap="square" rtlCol="0">
            <a:spAutoFit/>
          </a:bodyPr>
          <a:lstStyle/>
          <a:p>
            <a:r>
              <a:rPr lang="en-CA" b="1" dirty="0">
                <a:solidFill>
                  <a:schemeClr val="bg1"/>
                </a:solidFill>
              </a:rPr>
              <a:t>B</a:t>
            </a:r>
          </a:p>
        </p:txBody>
      </p:sp>
      <p:sp>
        <p:nvSpPr>
          <p:cNvPr id="10" name="TextBox 9"/>
          <p:cNvSpPr txBox="1"/>
          <p:nvPr/>
        </p:nvSpPr>
        <p:spPr>
          <a:xfrm>
            <a:off x="8863506" y="5449787"/>
            <a:ext cx="523875" cy="369332"/>
          </a:xfrm>
          <a:prstGeom prst="rect">
            <a:avLst/>
          </a:prstGeom>
          <a:noFill/>
        </p:spPr>
        <p:txBody>
          <a:bodyPr wrap="square" rtlCol="0">
            <a:spAutoFit/>
          </a:bodyPr>
          <a:lstStyle/>
          <a:p>
            <a:r>
              <a:rPr lang="en-CA" b="1" dirty="0">
                <a:solidFill>
                  <a:schemeClr val="bg1"/>
                </a:solidFill>
              </a:rPr>
              <a:t>A</a:t>
            </a:r>
          </a:p>
        </p:txBody>
      </p:sp>
      <p:sp>
        <p:nvSpPr>
          <p:cNvPr id="3" name="TextBox 2"/>
          <p:cNvSpPr txBox="1"/>
          <p:nvPr/>
        </p:nvSpPr>
        <p:spPr>
          <a:xfrm>
            <a:off x="5048250" y="5240237"/>
            <a:ext cx="3438525" cy="800219"/>
          </a:xfrm>
          <a:prstGeom prst="rect">
            <a:avLst/>
          </a:prstGeom>
          <a:noFill/>
        </p:spPr>
        <p:txBody>
          <a:bodyPr wrap="square" rtlCol="0">
            <a:spAutoFit/>
          </a:bodyPr>
          <a:lstStyle/>
          <a:p>
            <a:r>
              <a:rPr lang="en-US" sz="1400" b="1" dirty="0">
                <a:solidFill>
                  <a:schemeClr val="bg1"/>
                </a:solidFill>
              </a:rPr>
              <a:t>A= Pit Analysis @ U$16.28/oz Ag</a:t>
            </a:r>
            <a:endParaRPr lang="en-CA" sz="1400" b="1" dirty="0">
              <a:solidFill>
                <a:schemeClr val="bg1"/>
              </a:solidFill>
            </a:endParaRPr>
          </a:p>
          <a:p>
            <a:r>
              <a:rPr lang="en-US" sz="1400" b="1" dirty="0">
                <a:solidFill>
                  <a:schemeClr val="bg1"/>
                </a:solidFill>
              </a:rPr>
              <a:t>B= Pit Analysis @U$8.51/</a:t>
            </a:r>
            <a:r>
              <a:rPr lang="en-US" sz="1400" b="1" dirty="0" err="1">
                <a:solidFill>
                  <a:schemeClr val="bg1"/>
                </a:solidFill>
              </a:rPr>
              <a:t>oz</a:t>
            </a:r>
            <a:r>
              <a:rPr lang="en-US" sz="1400" b="1" dirty="0">
                <a:solidFill>
                  <a:schemeClr val="bg1"/>
                </a:solidFill>
              </a:rPr>
              <a:t>  Ag</a:t>
            </a:r>
            <a:endParaRPr lang="en-CA" sz="1400" b="1" dirty="0">
              <a:solidFill>
                <a:schemeClr val="bg1"/>
              </a:solidFill>
            </a:endParaRPr>
          </a:p>
          <a:p>
            <a:endParaRPr lang="en-CA" dirty="0"/>
          </a:p>
        </p:txBody>
      </p:sp>
    </p:spTree>
    <p:extLst>
      <p:ext uri="{BB962C8B-B14F-4D97-AF65-F5344CB8AC3E}">
        <p14:creationId xmlns:p14="http://schemas.microsoft.com/office/powerpoint/2010/main" val="184012211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E3D8F4-B302-40E9-9693-8CBEBA4D94FD}"/>
              </a:ext>
            </a:extLst>
          </p:cNvPr>
          <p:cNvSpPr>
            <a:spLocks noGrp="1"/>
          </p:cNvSpPr>
          <p:nvPr>
            <p:ph type="sldNum" sz="quarter" idx="11"/>
          </p:nvPr>
        </p:nvSpPr>
        <p:spPr/>
        <p:txBody>
          <a:bodyPr/>
          <a:lstStyle/>
          <a:p>
            <a:fld id="{7C035D95-056A-A84F-96E8-BC8C9E4BC1BB}" type="slidenum">
              <a:rPr lang="en-US" smtClean="0"/>
              <a:pPr/>
              <a:t>14</a:t>
            </a:fld>
            <a:endParaRPr lang="en-US" dirty="0"/>
          </a:p>
        </p:txBody>
      </p:sp>
      <p:sp>
        <p:nvSpPr>
          <p:cNvPr id="3" name="TextBox 2">
            <a:extLst>
              <a:ext uri="{FF2B5EF4-FFF2-40B4-BE49-F238E27FC236}">
                <a16:creationId xmlns:a16="http://schemas.microsoft.com/office/drawing/2014/main" id="{AA342924-0E64-4769-8C64-46DF2492EE64}"/>
              </a:ext>
            </a:extLst>
          </p:cNvPr>
          <p:cNvSpPr txBox="1"/>
          <p:nvPr/>
        </p:nvSpPr>
        <p:spPr>
          <a:xfrm>
            <a:off x="8331200" y="1013662"/>
            <a:ext cx="4091092" cy="341632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177800" indent="-177800">
              <a:buClr>
                <a:schemeClr val="accent4">
                  <a:lumMod val="75000"/>
                </a:schemeClr>
              </a:buClr>
              <a:buFont typeface="Arial" panose="020B0604020202020204" pitchFamily="34" charset="0"/>
              <a:buChar char="•"/>
            </a:pPr>
            <a:r>
              <a:rPr lang="en-AU" b="1" dirty="0"/>
              <a:t>Potential high-grade start-up pit</a:t>
            </a:r>
          </a:p>
          <a:p>
            <a:pPr marL="177800" indent="-177800">
              <a:buClr>
                <a:schemeClr val="accent4">
                  <a:lumMod val="75000"/>
                </a:schemeClr>
              </a:buClr>
            </a:pPr>
            <a:endParaRPr lang="en-AU" b="1" dirty="0"/>
          </a:p>
          <a:p>
            <a:pPr marL="177800" indent="-177800">
              <a:buClr>
                <a:schemeClr val="accent4">
                  <a:lumMod val="75000"/>
                </a:schemeClr>
              </a:buClr>
              <a:buFont typeface="Arial" panose="020B0604020202020204" pitchFamily="34" charset="0"/>
              <a:buChar char="•"/>
            </a:pPr>
            <a:r>
              <a:rPr lang="en-AU" b="1" dirty="0"/>
              <a:t>Low strip ratio</a:t>
            </a:r>
          </a:p>
          <a:p>
            <a:pPr marL="177800" indent="-177800">
              <a:buClr>
                <a:schemeClr val="accent4">
                  <a:lumMod val="75000"/>
                </a:schemeClr>
              </a:buClr>
              <a:buFont typeface="Arial" panose="020B0604020202020204" pitchFamily="34" charset="0"/>
              <a:buChar char="•"/>
            </a:pPr>
            <a:endParaRPr lang="en-AU" b="1" dirty="0"/>
          </a:p>
          <a:p>
            <a:pPr marL="177800" indent="-177800">
              <a:buClr>
                <a:schemeClr val="accent4">
                  <a:lumMod val="75000"/>
                </a:schemeClr>
              </a:buClr>
              <a:buFont typeface="Arial" panose="020B0604020202020204" pitchFamily="34" charset="0"/>
              <a:buChar char="•"/>
            </a:pPr>
            <a:r>
              <a:rPr lang="en-AU" b="1" dirty="0"/>
              <a:t>Attractive preliminary assessment</a:t>
            </a:r>
            <a:endParaRPr lang="en-AU" b="1" dirty="0">
              <a:solidFill>
                <a:srgbClr val="FF0000"/>
              </a:solidFill>
            </a:endParaRPr>
          </a:p>
          <a:p>
            <a:pPr marL="177800" indent="-177800">
              <a:buClr>
                <a:schemeClr val="accent4">
                  <a:lumMod val="75000"/>
                </a:schemeClr>
              </a:buClr>
              <a:buFont typeface="Arial" panose="020B0604020202020204" pitchFamily="34" charset="0"/>
              <a:buChar char="•"/>
            </a:pPr>
            <a:endParaRPr lang="en-AU" b="1" dirty="0">
              <a:solidFill>
                <a:srgbClr val="FF0000"/>
              </a:solidFill>
            </a:endParaRPr>
          </a:p>
          <a:p>
            <a:pPr marL="177800" indent="-177800">
              <a:buClr>
                <a:schemeClr val="accent4">
                  <a:lumMod val="75000"/>
                </a:schemeClr>
              </a:buClr>
              <a:buFont typeface="Arial" panose="020B0604020202020204" pitchFamily="34" charset="0"/>
              <a:buChar char="•"/>
            </a:pPr>
            <a:r>
              <a:rPr lang="en-AU" b="1" dirty="0"/>
              <a:t>Potential for low cash cost project</a:t>
            </a:r>
          </a:p>
          <a:p>
            <a:pPr>
              <a:buClr>
                <a:schemeClr val="accent4">
                  <a:lumMod val="75000"/>
                </a:schemeClr>
              </a:buClr>
            </a:pPr>
            <a:r>
              <a:rPr lang="en-AU" b="1" dirty="0"/>
              <a:t>(US$/oz Ag)</a:t>
            </a:r>
          </a:p>
          <a:p>
            <a:pPr marL="177800" indent="-177800">
              <a:buClr>
                <a:schemeClr val="accent4">
                  <a:lumMod val="75000"/>
                </a:schemeClr>
              </a:buClr>
              <a:buFont typeface="Arial" panose="020B0604020202020204" pitchFamily="34" charset="0"/>
              <a:buChar char="•"/>
            </a:pPr>
            <a:endParaRPr lang="en-AU" b="1" dirty="0">
              <a:solidFill>
                <a:srgbClr val="FF0000"/>
              </a:solidFill>
            </a:endParaRPr>
          </a:p>
          <a:p>
            <a:pPr marL="177800" indent="-177800">
              <a:buClr>
                <a:schemeClr val="accent4">
                  <a:lumMod val="75000"/>
                </a:schemeClr>
              </a:buClr>
              <a:buFont typeface="Arial" panose="020B0604020202020204" pitchFamily="34" charset="0"/>
              <a:buChar char="•"/>
            </a:pPr>
            <a:r>
              <a:rPr lang="en-AU" b="1" dirty="0">
                <a:solidFill>
                  <a:schemeClr val="tx1"/>
                </a:solidFill>
              </a:rPr>
              <a:t>Potential high value in situ </a:t>
            </a:r>
          </a:p>
          <a:p>
            <a:pPr>
              <a:buClr>
                <a:schemeClr val="accent4">
                  <a:lumMod val="75000"/>
                </a:schemeClr>
              </a:buClr>
            </a:pPr>
            <a:r>
              <a:rPr lang="en-AU" b="1" dirty="0">
                <a:solidFill>
                  <a:schemeClr val="tx1"/>
                </a:solidFill>
              </a:rPr>
              <a:t>(US$/t ore)</a:t>
            </a:r>
          </a:p>
          <a:p>
            <a:endParaRPr lang="en-AU" b="1" dirty="0"/>
          </a:p>
        </p:txBody>
      </p:sp>
      <p:sp>
        <p:nvSpPr>
          <p:cNvPr id="7" name="Rectangle 6">
            <a:extLst>
              <a:ext uri="{FF2B5EF4-FFF2-40B4-BE49-F238E27FC236}">
                <a16:creationId xmlns:a16="http://schemas.microsoft.com/office/drawing/2014/main" id="{54081044-BEA2-45E6-85AA-FF52AD93CE09}"/>
              </a:ext>
            </a:extLst>
          </p:cNvPr>
          <p:cNvSpPr/>
          <p:nvPr/>
        </p:nvSpPr>
        <p:spPr>
          <a:xfrm>
            <a:off x="339292" y="140686"/>
            <a:ext cx="10516061" cy="430887"/>
          </a:xfrm>
          <a:prstGeom prst="rect">
            <a:avLst/>
          </a:prstGeom>
        </p:spPr>
        <p:txBody>
          <a:bodyPr wrap="square" lIns="0">
            <a:spAutoFit/>
          </a:bodyPr>
          <a:lstStyle/>
          <a:p>
            <a:r>
              <a:rPr lang="en-US" sz="2200" dirty="0">
                <a:solidFill>
                  <a:srgbClr val="F5DE8A"/>
                </a:solidFill>
                <a:latin typeface="Open Sans Condensed" panose="020B0806030504020204" pitchFamily="34" charset="0"/>
                <a:ea typeface="Open Sans Condensed" panose="020B0806030504020204" pitchFamily="34" charset="0"/>
                <a:cs typeface="Open Sans Condensed" panose="020B0806030504020204" pitchFamily="34" charset="0"/>
              </a:rPr>
              <a:t>ATTRACTIVE PRELIMINARY OPEN PIT ANALYSIS (2) WHITTLE SIMULATION 3000 TPD </a:t>
            </a:r>
          </a:p>
        </p:txBody>
      </p:sp>
      <p:pic>
        <p:nvPicPr>
          <p:cNvPr id="6" name="Picture 5">
            <a:extLst>
              <a:ext uri="{FF2B5EF4-FFF2-40B4-BE49-F238E27FC236}">
                <a16:creationId xmlns:a16="http://schemas.microsoft.com/office/drawing/2014/main" id="{2491EEEE-DCE7-44D6-B634-E6D7F7F9CD32}"/>
              </a:ext>
            </a:extLst>
          </p:cNvPr>
          <p:cNvPicPr>
            <a:picLocks noChangeAspect="1"/>
          </p:cNvPicPr>
          <p:nvPr/>
        </p:nvPicPr>
        <p:blipFill>
          <a:blip r:embed="rId2"/>
          <a:stretch>
            <a:fillRect/>
          </a:stretch>
        </p:blipFill>
        <p:spPr>
          <a:xfrm>
            <a:off x="684213" y="1013662"/>
            <a:ext cx="7646987" cy="4936015"/>
          </a:xfrm>
          <a:prstGeom prst="rect">
            <a:avLst/>
          </a:prstGeom>
        </p:spPr>
      </p:pic>
      <p:sp>
        <p:nvSpPr>
          <p:cNvPr id="9" name="Rectangle 8">
            <a:extLst>
              <a:ext uri="{FF2B5EF4-FFF2-40B4-BE49-F238E27FC236}">
                <a16:creationId xmlns:a16="http://schemas.microsoft.com/office/drawing/2014/main" id="{BD23208A-E58A-4B1C-9344-ABEF63739BD2}"/>
              </a:ext>
            </a:extLst>
          </p:cNvPr>
          <p:cNvSpPr/>
          <p:nvPr/>
        </p:nvSpPr>
        <p:spPr>
          <a:xfrm>
            <a:off x="2510117" y="3194139"/>
            <a:ext cx="143436" cy="2232213"/>
          </a:xfrm>
          <a:prstGeom prst="rect">
            <a:avLst/>
          </a:prstGeom>
          <a:noFill/>
          <a:ln w="381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2F97C290-1A1F-4321-9C66-37FCFA15EC53}"/>
              </a:ext>
            </a:extLst>
          </p:cNvPr>
          <p:cNvSpPr/>
          <p:nvPr/>
        </p:nvSpPr>
        <p:spPr>
          <a:xfrm>
            <a:off x="6535270" y="2098206"/>
            <a:ext cx="143436" cy="3328146"/>
          </a:xfrm>
          <a:prstGeom prst="rect">
            <a:avLst/>
          </a:prstGeom>
          <a:noFill/>
          <a:ln w="381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dirty="0"/>
          </a:p>
        </p:txBody>
      </p:sp>
      <p:sp>
        <p:nvSpPr>
          <p:cNvPr id="8" name="TextBox 7"/>
          <p:cNvSpPr txBox="1"/>
          <p:nvPr/>
        </p:nvSpPr>
        <p:spPr>
          <a:xfrm>
            <a:off x="2319897" y="2710606"/>
            <a:ext cx="523875" cy="369332"/>
          </a:xfrm>
          <a:prstGeom prst="rect">
            <a:avLst/>
          </a:prstGeom>
          <a:noFill/>
        </p:spPr>
        <p:txBody>
          <a:bodyPr wrap="square" rtlCol="0">
            <a:spAutoFit/>
          </a:bodyPr>
          <a:lstStyle/>
          <a:p>
            <a:r>
              <a:rPr lang="en-CA" b="1" dirty="0">
                <a:solidFill>
                  <a:schemeClr val="bg1"/>
                </a:solidFill>
              </a:rPr>
              <a:t>B</a:t>
            </a:r>
          </a:p>
        </p:txBody>
      </p:sp>
      <p:sp>
        <p:nvSpPr>
          <p:cNvPr id="11" name="TextBox 10"/>
          <p:cNvSpPr txBox="1"/>
          <p:nvPr/>
        </p:nvSpPr>
        <p:spPr>
          <a:xfrm>
            <a:off x="6416768" y="1728874"/>
            <a:ext cx="523875" cy="369332"/>
          </a:xfrm>
          <a:prstGeom prst="rect">
            <a:avLst/>
          </a:prstGeom>
          <a:noFill/>
        </p:spPr>
        <p:txBody>
          <a:bodyPr wrap="square" rtlCol="0">
            <a:spAutoFit/>
          </a:bodyPr>
          <a:lstStyle/>
          <a:p>
            <a:r>
              <a:rPr lang="en-CA" b="1" dirty="0">
                <a:solidFill>
                  <a:schemeClr val="bg1"/>
                </a:solidFill>
              </a:rPr>
              <a:t>A</a:t>
            </a:r>
          </a:p>
        </p:txBody>
      </p:sp>
      <p:sp>
        <p:nvSpPr>
          <p:cNvPr id="12" name="TextBox 11"/>
          <p:cNvSpPr txBox="1"/>
          <p:nvPr/>
        </p:nvSpPr>
        <p:spPr>
          <a:xfrm>
            <a:off x="1323975" y="1705523"/>
            <a:ext cx="3438525" cy="800219"/>
          </a:xfrm>
          <a:prstGeom prst="rect">
            <a:avLst/>
          </a:prstGeom>
          <a:noFill/>
        </p:spPr>
        <p:txBody>
          <a:bodyPr wrap="square" rtlCol="0">
            <a:spAutoFit/>
          </a:bodyPr>
          <a:lstStyle/>
          <a:p>
            <a:r>
              <a:rPr lang="en-US" sz="1400" b="1" dirty="0">
                <a:solidFill>
                  <a:schemeClr val="bg1"/>
                </a:solidFill>
              </a:rPr>
              <a:t>A= Pit Analysis @ U$16.28/oz Ag</a:t>
            </a:r>
            <a:endParaRPr lang="en-CA" sz="1400" b="1" dirty="0">
              <a:solidFill>
                <a:schemeClr val="bg1"/>
              </a:solidFill>
            </a:endParaRPr>
          </a:p>
          <a:p>
            <a:r>
              <a:rPr lang="en-US" sz="1400" b="1" dirty="0">
                <a:solidFill>
                  <a:schemeClr val="bg1"/>
                </a:solidFill>
              </a:rPr>
              <a:t>B= Pit Analysis @U$8.51/</a:t>
            </a:r>
            <a:r>
              <a:rPr lang="en-US" sz="1400" b="1" dirty="0" err="1">
                <a:solidFill>
                  <a:schemeClr val="bg1"/>
                </a:solidFill>
              </a:rPr>
              <a:t>oz</a:t>
            </a:r>
            <a:r>
              <a:rPr lang="en-US" sz="1400" b="1" dirty="0">
                <a:solidFill>
                  <a:schemeClr val="bg1"/>
                </a:solidFill>
              </a:rPr>
              <a:t>  Ag</a:t>
            </a:r>
            <a:endParaRPr lang="en-CA" sz="1400" b="1" dirty="0">
              <a:solidFill>
                <a:schemeClr val="bg1"/>
              </a:solidFill>
            </a:endParaRPr>
          </a:p>
          <a:p>
            <a:endParaRPr lang="en-CA" dirty="0"/>
          </a:p>
        </p:txBody>
      </p:sp>
    </p:spTree>
    <p:extLst>
      <p:ext uri="{BB962C8B-B14F-4D97-AF65-F5344CB8AC3E}">
        <p14:creationId xmlns:p14="http://schemas.microsoft.com/office/powerpoint/2010/main" val="429043262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p:cNvSpPr>
            <a:spLocks noGrp="1"/>
          </p:cNvSpPr>
          <p:nvPr>
            <p:ph type="sldNum" sz="quarter" idx="11"/>
          </p:nvPr>
        </p:nvSpPr>
        <p:spPr/>
        <p:txBody>
          <a:bodyPr/>
          <a:lstStyle/>
          <a:p>
            <a:fld id="{7C035D95-056A-A84F-96E8-BC8C9E4BC1BB}" type="slidenum">
              <a:rPr lang="en-US" smtClean="0"/>
              <a:pPr/>
              <a:t>15</a:t>
            </a:fld>
            <a:endParaRPr lang="en-US" dirty="0"/>
          </a:p>
        </p:txBody>
      </p:sp>
      <p:sp>
        <p:nvSpPr>
          <p:cNvPr id="30" name="Rectangle 29">
            <a:extLst>
              <a:ext uri="{FF2B5EF4-FFF2-40B4-BE49-F238E27FC236}">
                <a16:creationId xmlns:a16="http://schemas.microsoft.com/office/drawing/2014/main" id="{F39C5F7E-57AE-284F-AFBA-3927CF05315A}"/>
              </a:ext>
            </a:extLst>
          </p:cNvPr>
          <p:cNvSpPr/>
          <p:nvPr/>
        </p:nvSpPr>
        <p:spPr>
          <a:xfrm>
            <a:off x="288844" y="150211"/>
            <a:ext cx="10450089" cy="430887"/>
          </a:xfrm>
          <a:prstGeom prst="rect">
            <a:avLst/>
          </a:prstGeom>
        </p:spPr>
        <p:txBody>
          <a:bodyPr wrap="square" lIns="0">
            <a:spAutoFit/>
          </a:bodyPr>
          <a:lstStyle/>
          <a:p>
            <a:r>
              <a:rPr lang="en-US" sz="2200" dirty="0">
                <a:solidFill>
                  <a:srgbClr val="F5DE8A"/>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2200" dirty="0">
                <a:solidFill>
                  <a:srgbClr val="F5DE8A"/>
                </a:solidFill>
                <a:latin typeface="Open Sans Condensed" panose="020B0806030504020204" pitchFamily="34" charset="0"/>
                <a:ea typeface="Open Sans Condensed" panose="020B0806030504020204" pitchFamily="34" charset="0"/>
                <a:cs typeface="Open Sans Condensed" panose="020B0806030504020204" pitchFamily="34" charset="0"/>
              </a:rPr>
              <a:t>INVESTMENT OPPORTUNITY – ATTRACTIVE VALUATION </a:t>
            </a:r>
          </a:p>
        </p:txBody>
      </p:sp>
      <p:sp>
        <p:nvSpPr>
          <p:cNvPr id="35" name="Slide Number Placeholder 16"/>
          <p:cNvSpPr>
            <a:spLocks noGrp="1"/>
          </p:cNvSpPr>
          <p:nvPr/>
        </p:nvSpPr>
        <p:spPr>
          <a:xfrm>
            <a:off x="727879" y="5950543"/>
            <a:ext cx="593035" cy="365125"/>
          </a:xfrm>
          <a:prstGeom prst="rect">
            <a:avLst/>
          </a:prstGeom>
        </p:spPr>
        <p:txBody>
          <a:bodyPr vert="horz" lIns="91440" tIns="45720" rIns="91440" bIns="45720" rtlCol="0" anchor="ctr"/>
          <a:lstStyle>
            <a:defPPr>
              <a:defRPr lang="en-US"/>
            </a:defPPr>
            <a:lvl1pPr marL="0" algn="ctr" defTabSz="914400" rtl="0" eaLnBrk="1" latinLnBrk="0" hangingPunct="1">
              <a:defRPr sz="1300" b="0" i="0" kern="12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035D95-056A-A84F-96E8-BC8C9E4BC1BB}" type="slidenum">
              <a:rPr lang="en-US" smtClean="0"/>
              <a:pPr/>
              <a:t>15</a:t>
            </a:fld>
            <a:endParaRPr lang="en-US" dirty="0"/>
          </a:p>
        </p:txBody>
      </p:sp>
      <p:grpSp>
        <p:nvGrpSpPr>
          <p:cNvPr id="36" name="Group 35">
            <a:extLst>
              <a:ext uri="{FF2B5EF4-FFF2-40B4-BE49-F238E27FC236}">
                <a16:creationId xmlns:a16="http://schemas.microsoft.com/office/drawing/2014/main" id="{D36B4D4B-AE25-46BE-BB5B-DB20C75036CC}"/>
              </a:ext>
            </a:extLst>
          </p:cNvPr>
          <p:cNvGrpSpPr/>
          <p:nvPr/>
        </p:nvGrpSpPr>
        <p:grpSpPr>
          <a:xfrm>
            <a:off x="572944" y="953184"/>
            <a:ext cx="9790410" cy="5481864"/>
            <a:chOff x="1536700" y="1092256"/>
            <a:chExt cx="9118601" cy="4856935"/>
          </a:xfrm>
        </p:grpSpPr>
        <p:graphicFrame>
          <p:nvGraphicFramePr>
            <p:cNvPr id="38" name="Chart 37">
              <a:extLst>
                <a:ext uri="{FF2B5EF4-FFF2-40B4-BE49-F238E27FC236}">
                  <a16:creationId xmlns:a16="http://schemas.microsoft.com/office/drawing/2014/main" id="{7CA2E610-8C57-4401-BC8F-73F13412391E}"/>
                </a:ext>
              </a:extLst>
            </p:cNvPr>
            <p:cNvGraphicFramePr>
              <a:graphicFrameLocks/>
            </p:cNvGraphicFramePr>
            <p:nvPr/>
          </p:nvGraphicFramePr>
          <p:xfrm>
            <a:off x="1628775" y="1092256"/>
            <a:ext cx="9026526" cy="4797426"/>
          </p:xfrm>
          <a:graphic>
            <a:graphicData uri="http://schemas.openxmlformats.org/drawingml/2006/chart">
              <c:chart xmlns:c="http://schemas.openxmlformats.org/drawingml/2006/chart" xmlns:r="http://schemas.openxmlformats.org/officeDocument/2006/relationships" r:id="rId3"/>
            </a:graphicData>
          </a:graphic>
        </p:graphicFrame>
        <p:sp>
          <p:nvSpPr>
            <p:cNvPr id="39" name="TextBox 2">
              <a:extLst>
                <a:ext uri="{FF2B5EF4-FFF2-40B4-BE49-F238E27FC236}">
                  <a16:creationId xmlns:a16="http://schemas.microsoft.com/office/drawing/2014/main" id="{89AF7626-BB31-4643-9910-B382E5D698BF}"/>
                </a:ext>
              </a:extLst>
            </p:cNvPr>
            <p:cNvSpPr txBox="1"/>
            <p:nvPr/>
          </p:nvSpPr>
          <p:spPr>
            <a:xfrm>
              <a:off x="3073400" y="3294120"/>
              <a:ext cx="1136065" cy="556277"/>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baseline="0" dirty="0">
                  <a:solidFill>
                    <a:srgbClr val="FF0000"/>
                  </a:solidFill>
                </a:rPr>
                <a:t>Resource  Stage</a:t>
              </a:r>
            </a:p>
            <a:p>
              <a:r>
                <a:rPr lang="en-US" sz="1200" b="1" baseline="0" dirty="0" err="1">
                  <a:solidFill>
                    <a:srgbClr val="FF0000"/>
                  </a:solidFill>
                </a:rPr>
                <a:t>SilverCorp</a:t>
              </a:r>
              <a:r>
                <a:rPr lang="en-US" sz="1200" b="1" baseline="0" dirty="0">
                  <a:solidFill>
                    <a:srgbClr val="FF0000"/>
                  </a:solidFill>
                </a:rPr>
                <a:t>-$15M</a:t>
              </a:r>
            </a:p>
            <a:p>
              <a:r>
                <a:rPr lang="en-US" sz="1200" b="1" baseline="0" dirty="0">
                  <a:solidFill>
                    <a:srgbClr val="FF0000"/>
                  </a:solidFill>
                </a:rPr>
                <a:t>107Moz </a:t>
              </a:r>
              <a:r>
                <a:rPr lang="en-US" sz="1200" b="1" baseline="0" dirty="0" err="1">
                  <a:solidFill>
                    <a:srgbClr val="FF0000"/>
                  </a:solidFill>
                </a:rPr>
                <a:t>AgEq</a:t>
              </a:r>
              <a:endParaRPr lang="en-US" sz="1200" b="1" dirty="0">
                <a:solidFill>
                  <a:srgbClr val="FF0000"/>
                </a:solidFill>
              </a:endParaRPr>
            </a:p>
          </p:txBody>
        </p:sp>
        <p:sp>
          <p:nvSpPr>
            <p:cNvPr id="40" name="TextBox 3">
              <a:extLst>
                <a:ext uri="{FF2B5EF4-FFF2-40B4-BE49-F238E27FC236}">
                  <a16:creationId xmlns:a16="http://schemas.microsoft.com/office/drawing/2014/main" id="{717C5D2A-7A8D-44D6-AE1B-7DB8D2AA9997}"/>
                </a:ext>
              </a:extLst>
            </p:cNvPr>
            <p:cNvSpPr txBox="1"/>
            <p:nvPr/>
          </p:nvSpPr>
          <p:spPr>
            <a:xfrm>
              <a:off x="7169150" y="3478270"/>
              <a:ext cx="1094005" cy="397341"/>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baseline="0" dirty="0">
                  <a:solidFill>
                    <a:srgbClr val="FF0000"/>
                  </a:solidFill>
                </a:rPr>
                <a:t>PEA</a:t>
              </a:r>
            </a:p>
            <a:p>
              <a:r>
                <a:rPr lang="en-US" sz="1200" b="1" baseline="0" dirty="0">
                  <a:solidFill>
                    <a:srgbClr val="FF0000"/>
                  </a:solidFill>
                </a:rPr>
                <a:t>JDS Silver-$21M</a:t>
              </a:r>
            </a:p>
          </p:txBody>
        </p:sp>
        <p:sp>
          <p:nvSpPr>
            <p:cNvPr id="41" name="TextBox 4">
              <a:extLst>
                <a:ext uri="{FF2B5EF4-FFF2-40B4-BE49-F238E27FC236}">
                  <a16:creationId xmlns:a16="http://schemas.microsoft.com/office/drawing/2014/main" id="{50900EA0-475F-4E1C-95C7-6DAE2A3AAE21}"/>
                </a:ext>
              </a:extLst>
            </p:cNvPr>
            <p:cNvSpPr txBox="1"/>
            <p:nvPr/>
          </p:nvSpPr>
          <p:spPr>
            <a:xfrm>
              <a:off x="6908800" y="1770120"/>
              <a:ext cx="1713001" cy="556277"/>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baseline="0" dirty="0">
                  <a:solidFill>
                    <a:srgbClr val="FF0000"/>
                  </a:solidFill>
                </a:rPr>
                <a:t>Coeur D'Alene-$325M</a:t>
              </a:r>
            </a:p>
            <a:p>
              <a:r>
                <a:rPr lang="en-US" sz="1200" b="1" baseline="0" dirty="0">
                  <a:solidFill>
                    <a:srgbClr val="FF0000"/>
                  </a:solidFill>
                </a:rPr>
                <a:t>Construction &amp; Operations</a:t>
              </a:r>
            </a:p>
            <a:p>
              <a:r>
                <a:rPr lang="en-US" sz="1200" b="1" baseline="0" dirty="0">
                  <a:solidFill>
                    <a:srgbClr val="FF0000"/>
                  </a:solidFill>
                </a:rPr>
                <a:t>107Moz </a:t>
              </a:r>
              <a:r>
                <a:rPr lang="en-US" sz="1200" b="1" baseline="0" dirty="0" err="1">
                  <a:solidFill>
                    <a:srgbClr val="FF0000"/>
                  </a:solidFill>
                </a:rPr>
                <a:t>AgEq</a:t>
              </a:r>
              <a:endParaRPr lang="en-US" sz="1200" b="1" baseline="0" dirty="0">
                <a:solidFill>
                  <a:srgbClr val="FF0000"/>
                </a:solidFill>
              </a:endParaRPr>
            </a:p>
          </p:txBody>
        </p:sp>
        <p:sp>
          <p:nvSpPr>
            <p:cNvPr id="42" name="TextBox 5">
              <a:extLst>
                <a:ext uri="{FF2B5EF4-FFF2-40B4-BE49-F238E27FC236}">
                  <a16:creationId xmlns:a16="http://schemas.microsoft.com/office/drawing/2014/main" id="{07238FB3-1C24-490D-AB6C-CFEFFC7AF8FA}"/>
                </a:ext>
              </a:extLst>
            </p:cNvPr>
            <p:cNvSpPr txBox="1"/>
            <p:nvPr/>
          </p:nvSpPr>
          <p:spPr>
            <a:xfrm>
              <a:off x="6286500" y="2411470"/>
              <a:ext cx="1673792" cy="655949"/>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baseline="0">
                  <a:solidFill>
                    <a:schemeClr val="accent2"/>
                  </a:solidFill>
                </a:rPr>
                <a:t>Feasibility Study</a:t>
              </a:r>
            </a:p>
            <a:p>
              <a:r>
                <a:rPr lang="en-US" sz="1200" b="1" baseline="0">
                  <a:solidFill>
                    <a:schemeClr val="accent2"/>
                  </a:solidFill>
                </a:rPr>
                <a:t>Endeavour-NPV$101M </a:t>
              </a:r>
            </a:p>
            <a:p>
              <a:r>
                <a:rPr lang="en-US" sz="1200" b="1" baseline="0">
                  <a:solidFill>
                    <a:schemeClr val="accent2"/>
                  </a:solidFill>
                </a:rPr>
                <a:t>44Moz AgEq</a:t>
              </a:r>
              <a:endParaRPr lang="en-US" sz="1200" b="1">
                <a:solidFill>
                  <a:schemeClr val="accent2"/>
                </a:solidFill>
              </a:endParaRPr>
            </a:p>
          </p:txBody>
        </p:sp>
        <p:sp>
          <p:nvSpPr>
            <p:cNvPr id="43" name="TextBox 6">
              <a:extLst>
                <a:ext uri="{FF2B5EF4-FFF2-40B4-BE49-F238E27FC236}">
                  <a16:creationId xmlns:a16="http://schemas.microsoft.com/office/drawing/2014/main" id="{016FA569-6A38-4D8B-8303-AD7636243BDD}"/>
                </a:ext>
              </a:extLst>
            </p:cNvPr>
            <p:cNvSpPr txBox="1"/>
            <p:nvPr/>
          </p:nvSpPr>
          <p:spPr>
            <a:xfrm>
              <a:off x="2806700" y="4284720"/>
              <a:ext cx="1327864" cy="468077"/>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baseline="0">
                  <a:solidFill>
                    <a:schemeClr val="accent2"/>
                  </a:solidFill>
                </a:rPr>
                <a:t>Endeavour-$3.6M</a:t>
              </a:r>
            </a:p>
            <a:p>
              <a:r>
                <a:rPr lang="en-US" sz="1200" b="1" baseline="0">
                  <a:solidFill>
                    <a:schemeClr val="accent2"/>
                  </a:solidFill>
                </a:rPr>
                <a:t>No Resource</a:t>
              </a:r>
              <a:endParaRPr lang="en-US" sz="1200" b="1">
                <a:solidFill>
                  <a:schemeClr val="accent2"/>
                </a:solidFill>
              </a:endParaRPr>
            </a:p>
          </p:txBody>
        </p:sp>
        <p:sp>
          <p:nvSpPr>
            <p:cNvPr id="44" name="TextBox 7">
              <a:extLst>
                <a:ext uri="{FF2B5EF4-FFF2-40B4-BE49-F238E27FC236}">
                  <a16:creationId xmlns:a16="http://schemas.microsoft.com/office/drawing/2014/main" id="{E6303312-B2DB-4B09-BD71-7073CA703E08}"/>
                </a:ext>
              </a:extLst>
            </p:cNvPr>
            <p:cNvSpPr txBox="1"/>
            <p:nvPr/>
          </p:nvSpPr>
          <p:spPr>
            <a:xfrm>
              <a:off x="5797550" y="3662420"/>
              <a:ext cx="1274451" cy="655949"/>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baseline="0">
                  <a:solidFill>
                    <a:schemeClr val="bg2">
                      <a:lumMod val="75000"/>
                    </a:schemeClr>
                  </a:solidFill>
                </a:rPr>
                <a:t>PEA</a:t>
              </a:r>
            </a:p>
            <a:p>
              <a:r>
                <a:rPr lang="en-US" sz="1200" b="1" baseline="0">
                  <a:solidFill>
                    <a:schemeClr val="bg2">
                      <a:lumMod val="75000"/>
                    </a:schemeClr>
                  </a:solidFill>
                </a:rPr>
                <a:t>Endeavour $10M</a:t>
              </a:r>
            </a:p>
            <a:p>
              <a:r>
                <a:rPr lang="en-US" sz="1200" b="1" baseline="0">
                  <a:solidFill>
                    <a:schemeClr val="bg2">
                      <a:lumMod val="75000"/>
                    </a:schemeClr>
                  </a:solidFill>
                </a:rPr>
                <a:t>15Moz AgEq</a:t>
              </a:r>
            </a:p>
          </p:txBody>
        </p:sp>
        <p:sp>
          <p:nvSpPr>
            <p:cNvPr id="45" name="TextBox 8">
              <a:extLst>
                <a:ext uri="{FF2B5EF4-FFF2-40B4-BE49-F238E27FC236}">
                  <a16:creationId xmlns:a16="http://schemas.microsoft.com/office/drawing/2014/main" id="{CB55C8DD-3415-4F62-9C00-058C0D46431F}"/>
                </a:ext>
              </a:extLst>
            </p:cNvPr>
            <p:cNvSpPr txBox="1"/>
            <p:nvPr/>
          </p:nvSpPr>
          <p:spPr>
            <a:xfrm>
              <a:off x="5200650" y="4792720"/>
              <a:ext cx="1064074" cy="655949"/>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baseline="0">
                  <a:solidFill>
                    <a:schemeClr val="bg2">
                      <a:lumMod val="75000"/>
                    </a:schemeClr>
                  </a:solidFill>
                </a:rPr>
                <a:t>PEA</a:t>
              </a:r>
            </a:p>
            <a:p>
              <a:r>
                <a:rPr lang="en-US" sz="1200" b="1" baseline="0">
                  <a:solidFill>
                    <a:schemeClr val="bg2">
                      <a:lumMod val="75000"/>
                    </a:schemeClr>
                  </a:solidFill>
                </a:rPr>
                <a:t>Canarc $1.5M</a:t>
              </a:r>
            </a:p>
            <a:p>
              <a:r>
                <a:rPr lang="en-US" sz="1200" b="1" baseline="0">
                  <a:solidFill>
                    <a:schemeClr val="bg2">
                      <a:lumMod val="75000"/>
                    </a:schemeClr>
                  </a:solidFill>
                </a:rPr>
                <a:t>15Moz AgEq</a:t>
              </a:r>
            </a:p>
          </p:txBody>
        </p:sp>
        <p:sp>
          <p:nvSpPr>
            <p:cNvPr id="46" name="TextBox 9">
              <a:extLst>
                <a:ext uri="{FF2B5EF4-FFF2-40B4-BE49-F238E27FC236}">
                  <a16:creationId xmlns:a16="http://schemas.microsoft.com/office/drawing/2014/main" id="{D281B6C4-491E-4553-AAD3-E475CC2F1729}"/>
                </a:ext>
              </a:extLst>
            </p:cNvPr>
            <p:cNvSpPr txBox="1"/>
            <p:nvPr/>
          </p:nvSpPr>
          <p:spPr>
            <a:xfrm>
              <a:off x="1536700" y="3490970"/>
              <a:ext cx="830292" cy="342786"/>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baseline="0">
                  <a:solidFill>
                    <a:schemeClr val="bg1"/>
                  </a:solidFill>
                </a:rPr>
                <a:t>CAD$M</a:t>
              </a:r>
              <a:endParaRPr lang="en-US" sz="1600" b="1">
                <a:solidFill>
                  <a:schemeClr val="bg1"/>
                </a:solidFill>
              </a:endParaRPr>
            </a:p>
          </p:txBody>
        </p:sp>
        <p:sp>
          <p:nvSpPr>
            <p:cNvPr id="47" name="TextBox 10">
              <a:extLst>
                <a:ext uri="{FF2B5EF4-FFF2-40B4-BE49-F238E27FC236}">
                  <a16:creationId xmlns:a16="http://schemas.microsoft.com/office/drawing/2014/main" id="{705C95F7-0DBF-471C-9EE3-2E143F83D5C5}"/>
                </a:ext>
              </a:extLst>
            </p:cNvPr>
            <p:cNvSpPr txBox="1"/>
            <p:nvPr/>
          </p:nvSpPr>
          <p:spPr>
            <a:xfrm>
              <a:off x="6007100" y="5606405"/>
              <a:ext cx="631263" cy="342786"/>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baseline="0" dirty="0">
                  <a:solidFill>
                    <a:schemeClr val="bg1"/>
                  </a:solidFill>
                </a:rPr>
                <a:t>YEAR</a:t>
              </a:r>
              <a:endParaRPr lang="en-US" sz="1600" b="1" dirty="0">
                <a:solidFill>
                  <a:schemeClr val="bg1"/>
                </a:solidFill>
              </a:endParaRPr>
            </a:p>
          </p:txBody>
        </p:sp>
        <p:sp>
          <p:nvSpPr>
            <p:cNvPr id="48" name="TextBox 11">
              <a:extLst>
                <a:ext uri="{FF2B5EF4-FFF2-40B4-BE49-F238E27FC236}">
                  <a16:creationId xmlns:a16="http://schemas.microsoft.com/office/drawing/2014/main" id="{2EB0E384-67BE-4AA2-8F7E-81CFAD95B6BC}"/>
                </a:ext>
              </a:extLst>
            </p:cNvPr>
            <p:cNvSpPr txBox="1"/>
            <p:nvPr/>
          </p:nvSpPr>
          <p:spPr>
            <a:xfrm>
              <a:off x="8228173" y="2349862"/>
              <a:ext cx="1411092" cy="843821"/>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baseline="0" dirty="0">
                  <a:solidFill>
                    <a:schemeClr val="accent4"/>
                  </a:solidFill>
                </a:rPr>
                <a:t>Resource Stage</a:t>
              </a:r>
            </a:p>
            <a:p>
              <a:r>
                <a:rPr lang="en-US" sz="1200" b="1" baseline="0" dirty="0">
                  <a:solidFill>
                    <a:schemeClr val="accent4"/>
                  </a:solidFill>
                </a:rPr>
                <a:t>Silver Crest Metals </a:t>
              </a:r>
            </a:p>
            <a:p>
              <a:r>
                <a:rPr lang="en-US" sz="1200" b="1" baseline="0" dirty="0">
                  <a:solidFill>
                    <a:schemeClr val="accent4"/>
                  </a:solidFill>
                </a:rPr>
                <a:t>Market Cap $277M</a:t>
              </a:r>
            </a:p>
            <a:p>
              <a:r>
                <a:rPr lang="en-US" sz="1200" b="1" baseline="0" dirty="0">
                  <a:solidFill>
                    <a:schemeClr val="accent4"/>
                  </a:solidFill>
                </a:rPr>
                <a:t>62Moz </a:t>
              </a:r>
              <a:r>
                <a:rPr lang="en-US" sz="1200" b="1" baseline="0" dirty="0" err="1">
                  <a:solidFill>
                    <a:schemeClr val="accent4"/>
                  </a:solidFill>
                </a:rPr>
                <a:t>AgEq</a:t>
              </a:r>
              <a:endParaRPr lang="en-US" sz="1200" b="1" baseline="0" dirty="0">
                <a:solidFill>
                  <a:schemeClr val="accent4"/>
                </a:solidFill>
              </a:endParaRPr>
            </a:p>
          </p:txBody>
        </p:sp>
        <p:sp>
          <p:nvSpPr>
            <p:cNvPr id="49" name="TextBox 12">
              <a:extLst>
                <a:ext uri="{FF2B5EF4-FFF2-40B4-BE49-F238E27FC236}">
                  <a16:creationId xmlns:a16="http://schemas.microsoft.com/office/drawing/2014/main" id="{CAD03BB9-61F1-43CA-B3DE-14F959EB8973}"/>
                </a:ext>
              </a:extLst>
            </p:cNvPr>
            <p:cNvSpPr txBox="1"/>
            <p:nvPr/>
          </p:nvSpPr>
          <p:spPr>
            <a:xfrm>
              <a:off x="6400800" y="4506970"/>
              <a:ext cx="1820627" cy="468077"/>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baseline="0">
                  <a:solidFill>
                    <a:schemeClr val="accent4"/>
                  </a:solidFill>
                </a:rPr>
                <a:t>Silver Crest Metals $4.3M</a:t>
              </a:r>
            </a:p>
            <a:p>
              <a:r>
                <a:rPr lang="en-US" sz="1200" b="1" baseline="0">
                  <a:solidFill>
                    <a:schemeClr val="accent4"/>
                  </a:solidFill>
                </a:rPr>
                <a:t>No Resource</a:t>
              </a:r>
            </a:p>
          </p:txBody>
        </p:sp>
        <p:sp>
          <p:nvSpPr>
            <p:cNvPr id="50" name="TextBox 13">
              <a:extLst>
                <a:ext uri="{FF2B5EF4-FFF2-40B4-BE49-F238E27FC236}">
                  <a16:creationId xmlns:a16="http://schemas.microsoft.com/office/drawing/2014/main" id="{22A8ABFA-EB9A-4484-8F59-6E2FEF9F78F1}"/>
                </a:ext>
              </a:extLst>
            </p:cNvPr>
            <p:cNvSpPr txBox="1"/>
            <p:nvPr/>
          </p:nvSpPr>
          <p:spPr>
            <a:xfrm>
              <a:off x="8221428" y="4928068"/>
              <a:ext cx="2123652" cy="736264"/>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baseline="0" dirty="0">
                  <a:solidFill>
                    <a:schemeClr val="accent6"/>
                  </a:solidFill>
                </a:rPr>
                <a:t>Drilling  Stage</a:t>
              </a:r>
            </a:p>
            <a:p>
              <a:r>
                <a:rPr lang="en-US" sz="1200" b="1" baseline="0" dirty="0">
                  <a:solidFill>
                    <a:schemeClr val="accent6"/>
                  </a:solidFill>
                </a:rPr>
                <a:t>Goldplay-Acquisition Cost $2.5M</a:t>
              </a:r>
            </a:p>
            <a:p>
              <a:r>
                <a:rPr lang="en-US" sz="1200" b="1" baseline="0" dirty="0">
                  <a:solidFill>
                    <a:schemeClr val="accent6"/>
                  </a:solidFill>
                </a:rPr>
                <a:t>30Moz </a:t>
              </a:r>
              <a:r>
                <a:rPr lang="en-US" sz="1200" b="1" baseline="0" dirty="0" err="1">
                  <a:solidFill>
                    <a:schemeClr val="accent6"/>
                  </a:solidFill>
                </a:rPr>
                <a:t>AgEq</a:t>
              </a:r>
              <a:endParaRPr lang="en-US" sz="1200" b="1" baseline="0" dirty="0">
                <a:solidFill>
                  <a:schemeClr val="accent6"/>
                </a:solidFill>
              </a:endParaRPr>
            </a:p>
            <a:p>
              <a:r>
                <a:rPr lang="en-US" sz="1200" b="1" baseline="0" dirty="0">
                  <a:solidFill>
                    <a:schemeClr val="accent6"/>
                  </a:solidFill>
                </a:rPr>
                <a:t>Market Cap $7.2M</a:t>
              </a:r>
              <a:endParaRPr lang="en-US" sz="1200" b="1" dirty="0">
                <a:solidFill>
                  <a:schemeClr val="accent6"/>
                </a:solidFill>
              </a:endParaRPr>
            </a:p>
          </p:txBody>
        </p:sp>
        <p:sp>
          <p:nvSpPr>
            <p:cNvPr id="51" name="Arrow: Striped Right 22">
              <a:extLst>
                <a:ext uri="{FF2B5EF4-FFF2-40B4-BE49-F238E27FC236}">
                  <a16:creationId xmlns:a16="http://schemas.microsoft.com/office/drawing/2014/main" id="{A6EED902-E70A-457B-B788-3456BC43B03A}"/>
                </a:ext>
              </a:extLst>
            </p:cNvPr>
            <p:cNvSpPr/>
            <p:nvPr/>
          </p:nvSpPr>
          <p:spPr>
            <a:xfrm rot="18405437">
              <a:off x="8720384" y="3126751"/>
              <a:ext cx="1375448" cy="270314"/>
            </a:xfrm>
            <a:prstGeom prst="striped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en-US" sz="1100"/>
            </a:p>
          </p:txBody>
        </p:sp>
        <p:sp>
          <p:nvSpPr>
            <p:cNvPr id="52" name="Oval 51">
              <a:extLst>
                <a:ext uri="{FF2B5EF4-FFF2-40B4-BE49-F238E27FC236}">
                  <a16:creationId xmlns:a16="http://schemas.microsoft.com/office/drawing/2014/main" id="{9FAE8DBC-8D64-44C6-8EA9-1D8D3677A172}"/>
                </a:ext>
              </a:extLst>
            </p:cNvPr>
            <p:cNvSpPr/>
            <p:nvPr/>
          </p:nvSpPr>
          <p:spPr>
            <a:xfrm>
              <a:off x="2425700" y="1789170"/>
              <a:ext cx="171450" cy="1651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en-US" sz="1100"/>
            </a:p>
          </p:txBody>
        </p:sp>
        <p:sp>
          <p:nvSpPr>
            <p:cNvPr id="53" name="Oval 52">
              <a:extLst>
                <a:ext uri="{FF2B5EF4-FFF2-40B4-BE49-F238E27FC236}">
                  <a16:creationId xmlns:a16="http://schemas.microsoft.com/office/drawing/2014/main" id="{52ECCD09-622C-4B61-9FC9-B9D828B731F3}"/>
                </a:ext>
              </a:extLst>
            </p:cNvPr>
            <p:cNvSpPr/>
            <p:nvPr/>
          </p:nvSpPr>
          <p:spPr>
            <a:xfrm>
              <a:off x="2413000" y="2062220"/>
              <a:ext cx="171450" cy="1651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en-US" sz="1100"/>
            </a:p>
          </p:txBody>
        </p:sp>
        <p:sp>
          <p:nvSpPr>
            <p:cNvPr id="54" name="Oval 53">
              <a:extLst>
                <a:ext uri="{FF2B5EF4-FFF2-40B4-BE49-F238E27FC236}">
                  <a16:creationId xmlns:a16="http://schemas.microsoft.com/office/drawing/2014/main" id="{ACD90EA7-0187-4B5C-AF4E-F9C5443EE13C}"/>
                </a:ext>
              </a:extLst>
            </p:cNvPr>
            <p:cNvSpPr/>
            <p:nvPr/>
          </p:nvSpPr>
          <p:spPr>
            <a:xfrm>
              <a:off x="2413000" y="2309870"/>
              <a:ext cx="171450" cy="165100"/>
            </a:xfrm>
            <a:prstGeom prst="ellips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en-US" sz="1100"/>
            </a:p>
          </p:txBody>
        </p:sp>
        <p:sp>
          <p:nvSpPr>
            <p:cNvPr id="55" name="Oval 54">
              <a:extLst>
                <a:ext uri="{FF2B5EF4-FFF2-40B4-BE49-F238E27FC236}">
                  <a16:creationId xmlns:a16="http://schemas.microsoft.com/office/drawing/2014/main" id="{EB2D041B-0340-42B0-83F1-7DA010BE482E}"/>
                </a:ext>
              </a:extLst>
            </p:cNvPr>
            <p:cNvSpPr/>
            <p:nvPr/>
          </p:nvSpPr>
          <p:spPr>
            <a:xfrm>
              <a:off x="2413000" y="2601970"/>
              <a:ext cx="171450" cy="1651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en-US" sz="1100"/>
            </a:p>
          </p:txBody>
        </p:sp>
        <p:sp>
          <p:nvSpPr>
            <p:cNvPr id="56" name="TextBox 20">
              <a:extLst>
                <a:ext uri="{FF2B5EF4-FFF2-40B4-BE49-F238E27FC236}">
                  <a16:creationId xmlns:a16="http://schemas.microsoft.com/office/drawing/2014/main" id="{B84B4AA2-A8BA-445F-A482-4EC7051258A9}"/>
                </a:ext>
              </a:extLst>
            </p:cNvPr>
            <p:cNvSpPr txBox="1"/>
            <p:nvPr/>
          </p:nvSpPr>
          <p:spPr>
            <a:xfrm>
              <a:off x="2616200" y="1744720"/>
              <a:ext cx="1349029" cy="238404"/>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baseline="0">
                  <a:solidFill>
                    <a:srgbClr val="FF0000"/>
                  </a:solidFill>
                </a:rPr>
                <a:t>SilverTip UG  Project</a:t>
              </a:r>
              <a:endParaRPr lang="en-US" sz="1200" b="1">
                <a:solidFill>
                  <a:srgbClr val="FF0000"/>
                </a:solidFill>
              </a:endParaRPr>
            </a:p>
          </p:txBody>
        </p:sp>
        <p:sp>
          <p:nvSpPr>
            <p:cNvPr id="57" name="TextBox 21">
              <a:extLst>
                <a:ext uri="{FF2B5EF4-FFF2-40B4-BE49-F238E27FC236}">
                  <a16:creationId xmlns:a16="http://schemas.microsoft.com/office/drawing/2014/main" id="{B4B1326E-8D5E-4ECA-A82A-CFA71A62DBC0}"/>
                </a:ext>
              </a:extLst>
            </p:cNvPr>
            <p:cNvSpPr txBox="1"/>
            <p:nvPr/>
          </p:nvSpPr>
          <p:spPr>
            <a:xfrm>
              <a:off x="2590800" y="2011420"/>
              <a:ext cx="1536318" cy="280205"/>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baseline="0">
                  <a:solidFill>
                    <a:schemeClr val="accent2"/>
                  </a:solidFill>
                </a:rPr>
                <a:t>Terranera UG Project</a:t>
              </a:r>
              <a:endParaRPr lang="en-US" sz="1200" b="1">
                <a:solidFill>
                  <a:schemeClr val="accent2"/>
                </a:solidFill>
              </a:endParaRPr>
            </a:p>
          </p:txBody>
        </p:sp>
        <p:sp>
          <p:nvSpPr>
            <p:cNvPr id="58" name="TextBox 22">
              <a:extLst>
                <a:ext uri="{FF2B5EF4-FFF2-40B4-BE49-F238E27FC236}">
                  <a16:creationId xmlns:a16="http://schemas.microsoft.com/office/drawing/2014/main" id="{FAF14059-2765-4D78-B120-4E49EEE84B61}"/>
                </a:ext>
              </a:extLst>
            </p:cNvPr>
            <p:cNvSpPr txBox="1"/>
            <p:nvPr/>
          </p:nvSpPr>
          <p:spPr>
            <a:xfrm>
              <a:off x="2616200" y="2252720"/>
              <a:ext cx="1590820" cy="280205"/>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baseline="0">
                  <a:solidFill>
                    <a:schemeClr val="bg2">
                      <a:lumMod val="75000"/>
                    </a:schemeClr>
                  </a:solidFill>
                </a:rPr>
                <a:t>EL Compas UG Project</a:t>
              </a:r>
            </a:p>
          </p:txBody>
        </p:sp>
        <p:sp>
          <p:nvSpPr>
            <p:cNvPr id="59" name="Oval 58">
              <a:extLst>
                <a:ext uri="{FF2B5EF4-FFF2-40B4-BE49-F238E27FC236}">
                  <a16:creationId xmlns:a16="http://schemas.microsoft.com/office/drawing/2014/main" id="{39CEC3C7-9019-4DCE-8F07-E0A2D2C2EA25}"/>
                </a:ext>
              </a:extLst>
            </p:cNvPr>
            <p:cNvSpPr/>
            <p:nvPr/>
          </p:nvSpPr>
          <p:spPr>
            <a:xfrm>
              <a:off x="2419350" y="2868670"/>
              <a:ext cx="171450" cy="1651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en-US" sz="1100"/>
            </a:p>
          </p:txBody>
        </p:sp>
        <p:sp>
          <p:nvSpPr>
            <p:cNvPr id="60" name="TextBox 24">
              <a:extLst>
                <a:ext uri="{FF2B5EF4-FFF2-40B4-BE49-F238E27FC236}">
                  <a16:creationId xmlns:a16="http://schemas.microsoft.com/office/drawing/2014/main" id="{A2C214FD-D6E4-451F-9798-1EA8E5F2F23C}"/>
                </a:ext>
              </a:extLst>
            </p:cNvPr>
            <p:cNvSpPr txBox="1"/>
            <p:nvPr/>
          </p:nvSpPr>
          <p:spPr>
            <a:xfrm>
              <a:off x="2609850" y="2551170"/>
              <a:ext cx="1626920" cy="280205"/>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baseline="0">
                  <a:solidFill>
                    <a:schemeClr val="accent4"/>
                  </a:solidFill>
                </a:rPr>
                <a:t>Las Chispas UG Project</a:t>
              </a:r>
            </a:p>
          </p:txBody>
        </p:sp>
        <p:sp>
          <p:nvSpPr>
            <p:cNvPr id="61" name="TextBox 25">
              <a:extLst>
                <a:ext uri="{FF2B5EF4-FFF2-40B4-BE49-F238E27FC236}">
                  <a16:creationId xmlns:a16="http://schemas.microsoft.com/office/drawing/2014/main" id="{5D09FEEA-BAD3-49CC-B72F-3B8C89FC4CED}"/>
                </a:ext>
              </a:extLst>
            </p:cNvPr>
            <p:cNvSpPr txBox="1"/>
            <p:nvPr/>
          </p:nvSpPr>
          <p:spPr>
            <a:xfrm>
              <a:off x="2603500" y="2811520"/>
              <a:ext cx="1641219" cy="280205"/>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baseline="0">
                  <a:solidFill>
                    <a:schemeClr val="accent6"/>
                  </a:solidFill>
                </a:rPr>
                <a:t>San Marcial OP Project</a:t>
              </a:r>
              <a:endParaRPr lang="en-US" sz="1200" b="1">
                <a:solidFill>
                  <a:schemeClr val="accent6"/>
                </a:solidFill>
              </a:endParaRPr>
            </a:p>
          </p:txBody>
        </p:sp>
      </p:grpSp>
      <p:pic>
        <p:nvPicPr>
          <p:cNvPr id="37" name="Picture 36">
            <a:extLst>
              <a:ext uri="{FF2B5EF4-FFF2-40B4-BE49-F238E27FC236}">
                <a16:creationId xmlns:a16="http://schemas.microsoft.com/office/drawing/2014/main" id="{B58466FA-DA7F-467A-8DD1-3CBC4CDC5E31}"/>
              </a:ext>
            </a:extLst>
          </p:cNvPr>
          <p:cNvPicPr>
            <a:picLocks noChangeAspect="1"/>
          </p:cNvPicPr>
          <p:nvPr/>
        </p:nvPicPr>
        <p:blipFill rotWithShape="1">
          <a:blip r:embed="rId4"/>
          <a:srcRect/>
          <a:stretch/>
        </p:blipFill>
        <p:spPr>
          <a:xfrm>
            <a:off x="8099813" y="4224218"/>
            <a:ext cx="415122" cy="354076"/>
          </a:xfrm>
          <a:prstGeom prst="rect">
            <a:avLst/>
          </a:prstGeom>
        </p:spPr>
      </p:pic>
      <p:sp>
        <p:nvSpPr>
          <p:cNvPr id="31" name="TextBox 13">
            <a:extLst>
              <a:ext uri="{FF2B5EF4-FFF2-40B4-BE49-F238E27FC236}">
                <a16:creationId xmlns:a16="http://schemas.microsoft.com/office/drawing/2014/main" id="{B1D1FDA6-A7C4-4F58-B21B-4026928F713C}"/>
              </a:ext>
            </a:extLst>
          </p:cNvPr>
          <p:cNvSpPr txBox="1"/>
          <p:nvPr/>
        </p:nvSpPr>
        <p:spPr>
          <a:xfrm>
            <a:off x="8514935" y="4311732"/>
            <a:ext cx="1448986" cy="461665"/>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baseline="0" dirty="0">
                <a:solidFill>
                  <a:schemeClr val="accent6"/>
                </a:solidFill>
              </a:rPr>
              <a:t>Resource Stage</a:t>
            </a:r>
          </a:p>
          <a:p>
            <a:r>
              <a:rPr lang="en-US" sz="1200" b="1" baseline="0" dirty="0">
                <a:solidFill>
                  <a:schemeClr val="accent6"/>
                </a:solidFill>
              </a:rPr>
              <a:t>Market Cap $12.7M</a:t>
            </a:r>
            <a:endParaRPr lang="en-US" sz="1200" b="1" dirty="0">
              <a:solidFill>
                <a:schemeClr val="accent6"/>
              </a:solidFill>
            </a:endParaRPr>
          </a:p>
        </p:txBody>
      </p:sp>
      <p:sp>
        <p:nvSpPr>
          <p:cNvPr id="32" name="TextBox 13">
            <a:extLst>
              <a:ext uri="{FF2B5EF4-FFF2-40B4-BE49-F238E27FC236}">
                <a16:creationId xmlns:a16="http://schemas.microsoft.com/office/drawing/2014/main" id="{D4D13414-5645-43C4-8512-AA9207EF990E}"/>
              </a:ext>
            </a:extLst>
          </p:cNvPr>
          <p:cNvSpPr txBox="1"/>
          <p:nvPr/>
        </p:nvSpPr>
        <p:spPr>
          <a:xfrm>
            <a:off x="8937144" y="3585760"/>
            <a:ext cx="1456232" cy="461665"/>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baseline="0" dirty="0">
                <a:solidFill>
                  <a:schemeClr val="accent6"/>
                </a:solidFill>
              </a:rPr>
              <a:t>Resource Expansion</a:t>
            </a:r>
          </a:p>
          <a:p>
            <a:r>
              <a:rPr lang="en-US" sz="1200" b="1" baseline="0" dirty="0">
                <a:solidFill>
                  <a:schemeClr val="accent6"/>
                </a:solidFill>
              </a:rPr>
              <a:t>Development Stage</a:t>
            </a:r>
          </a:p>
        </p:txBody>
      </p:sp>
    </p:spTree>
    <p:extLst>
      <p:ext uri="{BB962C8B-B14F-4D97-AF65-F5344CB8AC3E}">
        <p14:creationId xmlns:p14="http://schemas.microsoft.com/office/powerpoint/2010/main" val="46635559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22724" y="2002770"/>
            <a:ext cx="6792286" cy="723652"/>
          </a:xfrm>
        </p:spPr>
        <p:txBody>
          <a:bodyPr/>
          <a:lstStyle/>
          <a:p>
            <a:r>
              <a:rPr lang="en-CA" sz="2800" dirty="0">
                <a:latin typeface="Open Sans Condensed" panose="020B0806030504020204" pitchFamily="34" charset="0"/>
                <a:ea typeface="Open Sans Condensed" panose="020B0806030504020204" pitchFamily="34" charset="0"/>
                <a:cs typeface="Open Sans Condensed" panose="020B0806030504020204" pitchFamily="34" charset="0"/>
              </a:rPr>
              <a:t>SAN MARCIAL PROJECT – NEW TARGETS</a:t>
            </a:r>
          </a:p>
        </p:txBody>
      </p:sp>
      <p:sp>
        <p:nvSpPr>
          <p:cNvPr id="2" name="Slide Number Placeholder 1"/>
          <p:cNvSpPr>
            <a:spLocks noGrp="1"/>
          </p:cNvSpPr>
          <p:nvPr>
            <p:ph type="sldNum" sz="quarter" idx="4294967295"/>
          </p:nvPr>
        </p:nvSpPr>
        <p:spPr>
          <a:xfrm>
            <a:off x="0" y="6415088"/>
            <a:ext cx="593725" cy="365125"/>
          </a:xfrm>
          <a:prstGeom prst="rect">
            <a:avLst/>
          </a:prstGeom>
        </p:spPr>
        <p:txBody>
          <a:bodyPr/>
          <a:lstStyle/>
          <a:p>
            <a:fld id="{7C035D95-056A-A84F-96E8-BC8C9E4BC1BB}" type="slidenum">
              <a:rPr lang="en-US" smtClean="0"/>
              <a:pPr/>
              <a:t>16</a:t>
            </a:fld>
            <a:endParaRPr lang="en-US" dirty="0"/>
          </a:p>
        </p:txBody>
      </p:sp>
      <p:pic>
        <p:nvPicPr>
          <p:cNvPr id="7" name="Picture 6">
            <a:extLst>
              <a:ext uri="{FF2B5EF4-FFF2-40B4-BE49-F238E27FC236}">
                <a16:creationId xmlns:a16="http://schemas.microsoft.com/office/drawing/2014/main" id="{D994E2CE-019B-4C22-89BF-C3A8D610D636}"/>
              </a:ext>
            </a:extLst>
          </p:cNvPr>
          <p:cNvPicPr>
            <a:picLocks noChangeAspect="1"/>
          </p:cNvPicPr>
          <p:nvPr/>
        </p:nvPicPr>
        <p:blipFill>
          <a:blip r:embed="rId2"/>
          <a:stretch>
            <a:fillRect/>
          </a:stretch>
        </p:blipFill>
        <p:spPr>
          <a:xfrm>
            <a:off x="-118648" y="-116623"/>
            <a:ext cx="12496041" cy="7064178"/>
          </a:xfrm>
          <a:prstGeom prst="rect">
            <a:avLst/>
          </a:prstGeom>
        </p:spPr>
      </p:pic>
    </p:spTree>
    <p:extLst>
      <p:ext uri="{BB962C8B-B14F-4D97-AF65-F5344CB8AC3E}">
        <p14:creationId xmlns:p14="http://schemas.microsoft.com/office/powerpoint/2010/main" val="41033202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map&#10;&#10;Description automatically generated">
            <a:extLst>
              <a:ext uri="{FF2B5EF4-FFF2-40B4-BE49-F238E27FC236}">
                <a16:creationId xmlns:a16="http://schemas.microsoft.com/office/drawing/2014/main" id="{2EAA9CFF-ED65-4C7D-82C8-8CAE231001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58376" y="838437"/>
            <a:ext cx="7272337" cy="5591893"/>
          </a:xfrm>
          <a:prstGeom prst="rect">
            <a:avLst/>
          </a:prstGeom>
        </p:spPr>
      </p:pic>
      <p:sp>
        <p:nvSpPr>
          <p:cNvPr id="17" name="Slide Number Placeholder 16"/>
          <p:cNvSpPr>
            <a:spLocks noGrp="1"/>
          </p:cNvSpPr>
          <p:nvPr>
            <p:ph type="sldNum" sz="quarter" idx="11"/>
          </p:nvPr>
        </p:nvSpPr>
        <p:spPr/>
        <p:txBody>
          <a:bodyPr/>
          <a:lstStyle/>
          <a:p>
            <a:fld id="{7C035D95-056A-A84F-96E8-BC8C9E4BC1BB}" type="slidenum">
              <a:rPr lang="en-US" smtClean="0">
                <a:latin typeface="Helvetica Neue" charset="0"/>
                <a:ea typeface="Helvetica Neue" charset="0"/>
                <a:cs typeface="Helvetica Neue" charset="0"/>
              </a:rPr>
              <a:pPr/>
              <a:t>17</a:t>
            </a:fld>
            <a:endParaRPr lang="en-US" dirty="0">
              <a:latin typeface="Helvetica Neue" charset="0"/>
              <a:ea typeface="Helvetica Neue" charset="0"/>
              <a:cs typeface="Helvetica Neue" charset="0"/>
            </a:endParaRPr>
          </a:p>
        </p:txBody>
      </p:sp>
      <p:sp>
        <p:nvSpPr>
          <p:cNvPr id="9" name="Rectangle 8">
            <a:extLst>
              <a:ext uri="{FF2B5EF4-FFF2-40B4-BE49-F238E27FC236}">
                <a16:creationId xmlns:a16="http://schemas.microsoft.com/office/drawing/2014/main" id="{66394E43-A6D7-4461-9097-A1B1957D4BE3}"/>
              </a:ext>
            </a:extLst>
          </p:cNvPr>
          <p:cNvSpPr/>
          <p:nvPr/>
        </p:nvSpPr>
        <p:spPr>
          <a:xfrm>
            <a:off x="339292" y="140686"/>
            <a:ext cx="10648256" cy="430887"/>
          </a:xfrm>
          <a:prstGeom prst="rect">
            <a:avLst/>
          </a:prstGeom>
        </p:spPr>
        <p:txBody>
          <a:bodyPr wrap="square" lIns="0">
            <a:spAutoFit/>
          </a:bodyPr>
          <a:lstStyle/>
          <a:p>
            <a:r>
              <a:rPr lang="en-CA" sz="2200" dirty="0">
                <a:solidFill>
                  <a:srgbClr val="F5DE8A"/>
                </a:solidFill>
                <a:latin typeface="Open Sans Condensed" panose="020B0806030504020204" pitchFamily="34" charset="0"/>
                <a:ea typeface="Open Sans Condensed" panose="020B0806030504020204" pitchFamily="34" charset="0"/>
                <a:cs typeface="Open Sans Condensed" panose="020B0806030504020204" pitchFamily="34" charset="0"/>
              </a:rPr>
              <a:t>POTENTIAL FOR RESOURCE EXPANSION – SAN MARCIAL PROJECT</a:t>
            </a:r>
          </a:p>
        </p:txBody>
      </p:sp>
      <p:sp>
        <p:nvSpPr>
          <p:cNvPr id="11" name="TextBox 10">
            <a:extLst>
              <a:ext uri="{FF2B5EF4-FFF2-40B4-BE49-F238E27FC236}">
                <a16:creationId xmlns:a16="http://schemas.microsoft.com/office/drawing/2014/main" id="{3560FD1F-BCC0-486A-8C67-E72C6ED4AFC5}"/>
              </a:ext>
            </a:extLst>
          </p:cNvPr>
          <p:cNvSpPr txBox="1"/>
          <p:nvPr/>
        </p:nvSpPr>
        <p:spPr>
          <a:xfrm>
            <a:off x="7917343" y="889455"/>
            <a:ext cx="4011704" cy="4124206"/>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177800" indent="-177800">
              <a:buClr>
                <a:schemeClr val="accent4">
                  <a:lumMod val="75000"/>
                </a:schemeClr>
              </a:buClr>
              <a:buFont typeface="Arial" panose="020B0604020202020204" pitchFamily="34" charset="0"/>
              <a:buChar char="•"/>
            </a:pPr>
            <a:r>
              <a:rPr lang="en-CA" b="1" dirty="0"/>
              <a:t>Exploration continues to identify new targets along the 3.5 km mineralized trend</a:t>
            </a:r>
          </a:p>
          <a:p>
            <a:pPr marL="177800" indent="-177800">
              <a:buClr>
                <a:schemeClr val="accent4">
                  <a:lumMod val="75000"/>
                </a:schemeClr>
              </a:buClr>
              <a:buFont typeface="Arial" panose="020B0604020202020204" pitchFamily="34" charset="0"/>
              <a:buChar char="•"/>
            </a:pPr>
            <a:endParaRPr lang="en-AU" b="1" dirty="0"/>
          </a:p>
          <a:p>
            <a:pPr marL="177800" indent="-177800">
              <a:buClr>
                <a:schemeClr val="accent4">
                  <a:lumMod val="75000"/>
                </a:schemeClr>
              </a:buClr>
              <a:buFont typeface="Arial" panose="020B0604020202020204" pitchFamily="34" charset="0"/>
              <a:buChar char="•"/>
            </a:pPr>
            <a:r>
              <a:rPr lang="en-AU" b="1" dirty="0"/>
              <a:t>5 new  exploration targets in the vicinity of the </a:t>
            </a:r>
            <a:r>
              <a:rPr lang="en-AU" b="1" dirty="0">
                <a:solidFill>
                  <a:schemeClr val="tx1"/>
                </a:solidFill>
              </a:rPr>
              <a:t>Resource Area</a:t>
            </a:r>
          </a:p>
          <a:p>
            <a:pPr marL="177800" indent="-177800">
              <a:buClr>
                <a:schemeClr val="accent4">
                  <a:lumMod val="75000"/>
                </a:schemeClr>
              </a:buClr>
              <a:buFont typeface="Arial" panose="020B0604020202020204" pitchFamily="34" charset="0"/>
              <a:buChar char="•"/>
            </a:pPr>
            <a:endParaRPr lang="en-AU" b="1" dirty="0"/>
          </a:p>
          <a:p>
            <a:pPr marL="177800" indent="-177800">
              <a:buClr>
                <a:schemeClr val="accent4">
                  <a:lumMod val="75000"/>
                </a:schemeClr>
              </a:buClr>
              <a:buFont typeface="Arial" panose="020B0604020202020204" pitchFamily="34" charset="0"/>
              <a:buChar char="•"/>
            </a:pPr>
            <a:r>
              <a:rPr lang="en-AU" b="1" dirty="0"/>
              <a:t>Targets contiguous to resource area</a:t>
            </a:r>
          </a:p>
          <a:p>
            <a:pPr marL="177800" indent="-177800">
              <a:buClr>
                <a:schemeClr val="accent4">
                  <a:lumMod val="75000"/>
                </a:schemeClr>
              </a:buClr>
              <a:buFont typeface="Arial" panose="020B0604020202020204" pitchFamily="34" charset="0"/>
              <a:buChar char="•"/>
            </a:pPr>
            <a:endParaRPr lang="en-AU" b="1" dirty="0"/>
          </a:p>
          <a:p>
            <a:pPr marL="177800" indent="-177800">
              <a:buClr>
                <a:schemeClr val="accent4">
                  <a:lumMod val="75000"/>
                </a:schemeClr>
              </a:buClr>
              <a:buFont typeface="Arial" panose="020B0604020202020204" pitchFamily="34" charset="0"/>
              <a:buChar char="•"/>
            </a:pPr>
            <a:r>
              <a:rPr lang="en-AU" b="1" dirty="0"/>
              <a:t>Potential discoveries: Ag-Au-Zn-Pb</a:t>
            </a:r>
          </a:p>
          <a:p>
            <a:pPr>
              <a:buClr>
                <a:schemeClr val="accent4">
                  <a:lumMod val="75000"/>
                </a:schemeClr>
              </a:buClr>
            </a:pPr>
            <a:endParaRPr lang="en-AU" b="1" dirty="0">
              <a:solidFill>
                <a:srgbClr val="FF0000"/>
              </a:solidFill>
            </a:endParaRPr>
          </a:p>
          <a:p>
            <a:pPr marL="177800" indent="-177800">
              <a:spcAft>
                <a:spcPts val="1200"/>
              </a:spcAft>
              <a:buClr>
                <a:schemeClr val="accent4">
                  <a:lumMod val="75000"/>
                </a:schemeClr>
              </a:buClr>
              <a:buFont typeface="Arial" panose="020B0604020202020204" pitchFamily="34" charset="0"/>
              <a:buChar char="•"/>
            </a:pPr>
            <a:r>
              <a:rPr lang="en-CA" b="1" dirty="0"/>
              <a:t>New Faisanes trench results extend silver mineralization to NW</a:t>
            </a:r>
          </a:p>
          <a:p>
            <a:endParaRPr lang="en-AU" b="1" dirty="0"/>
          </a:p>
        </p:txBody>
      </p:sp>
      <p:pic>
        <p:nvPicPr>
          <p:cNvPr id="10" name="Picture 9" descr="A close up of a sign&#10;&#10;Description automatically generated">
            <a:extLst>
              <a:ext uri="{FF2B5EF4-FFF2-40B4-BE49-F238E27FC236}">
                <a16:creationId xmlns:a16="http://schemas.microsoft.com/office/drawing/2014/main" id="{08F79694-FB04-4F44-8B82-407344003B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3420" y="5529389"/>
            <a:ext cx="1466658" cy="342220"/>
          </a:xfrm>
          <a:prstGeom prst="rect">
            <a:avLst/>
          </a:prstGeom>
          <a:solidFill>
            <a:schemeClr val="bg1"/>
          </a:solidFill>
        </p:spPr>
      </p:pic>
    </p:spTree>
    <p:extLst>
      <p:ext uri="{BB962C8B-B14F-4D97-AF65-F5344CB8AC3E}">
        <p14:creationId xmlns:p14="http://schemas.microsoft.com/office/powerpoint/2010/main" val="413482805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335EA9-E5A6-4FD2-A0D2-F24F2D360B3B}"/>
              </a:ext>
            </a:extLst>
          </p:cNvPr>
          <p:cNvSpPr>
            <a:spLocks noGrp="1"/>
          </p:cNvSpPr>
          <p:nvPr>
            <p:ph type="sldNum" sz="quarter" idx="11"/>
          </p:nvPr>
        </p:nvSpPr>
        <p:spPr/>
        <p:txBody>
          <a:bodyPr/>
          <a:lstStyle/>
          <a:p>
            <a:fld id="{7C035D95-056A-A84F-96E8-BC8C9E4BC1BB}" type="slidenum">
              <a:rPr lang="en-US" smtClean="0"/>
              <a:pPr/>
              <a:t>18</a:t>
            </a:fld>
            <a:endParaRPr lang="en-US" dirty="0"/>
          </a:p>
        </p:txBody>
      </p:sp>
      <p:sp>
        <p:nvSpPr>
          <p:cNvPr id="3" name="Rectangle 2">
            <a:extLst>
              <a:ext uri="{FF2B5EF4-FFF2-40B4-BE49-F238E27FC236}">
                <a16:creationId xmlns:a16="http://schemas.microsoft.com/office/drawing/2014/main" id="{4A9F4D9A-0102-4F5D-A4E8-B0F4DEFE2FF1}"/>
              </a:ext>
            </a:extLst>
          </p:cNvPr>
          <p:cNvSpPr/>
          <p:nvPr/>
        </p:nvSpPr>
        <p:spPr>
          <a:xfrm>
            <a:off x="365817" y="140686"/>
            <a:ext cx="11407644" cy="430887"/>
          </a:xfrm>
          <a:prstGeom prst="rect">
            <a:avLst/>
          </a:prstGeom>
        </p:spPr>
        <p:txBody>
          <a:bodyPr wrap="square" lIns="0">
            <a:spAutoFit/>
          </a:bodyPr>
          <a:lstStyle/>
          <a:p>
            <a:r>
              <a:rPr lang="en-US" sz="2200" dirty="0">
                <a:solidFill>
                  <a:srgbClr val="F5DE8A"/>
                </a:solidFill>
                <a:latin typeface="Open Sans Condensed" panose="020B0806030504020204" pitchFamily="34" charset="0"/>
                <a:ea typeface="Open Sans Condensed" panose="020B0806030504020204" pitchFamily="34" charset="0"/>
                <a:cs typeface="Open Sans Condensed" panose="020B0806030504020204" pitchFamily="34" charset="0"/>
              </a:rPr>
              <a:t>POTENTIAL FOR OPEN PIT DEVELOPMENT – FAISANES HIGH GRADE Ag</a:t>
            </a:r>
            <a:r>
              <a:rPr lang="en-US" sz="2200" dirty="0">
                <a:solidFill>
                  <a:srgbClr val="FF0000"/>
                </a:solidFill>
                <a:latin typeface="Open Sans Condensed" panose="020B0806030504020204" pitchFamily="34" charset="0"/>
                <a:ea typeface="Open Sans Condensed" panose="020B0806030504020204" pitchFamily="34" charset="0"/>
                <a:cs typeface="Open Sans Condensed" panose="020B0806030504020204" pitchFamily="34" charset="0"/>
              </a:rPr>
              <a:t> </a:t>
            </a:r>
            <a:r>
              <a:rPr lang="en-US" sz="2200" dirty="0">
                <a:solidFill>
                  <a:srgbClr val="F5DE8A"/>
                </a:solidFill>
                <a:latin typeface="Open Sans Condensed" panose="020B0806030504020204" pitchFamily="34" charset="0"/>
                <a:ea typeface="Open Sans Condensed" panose="020B0806030504020204" pitchFamily="34" charset="0"/>
                <a:cs typeface="Open Sans Condensed" panose="020B0806030504020204" pitchFamily="34" charset="0"/>
              </a:rPr>
              <a:t>NEW DISCOVERY</a:t>
            </a:r>
          </a:p>
        </p:txBody>
      </p:sp>
      <p:sp>
        <p:nvSpPr>
          <p:cNvPr id="6" name="TextBox 5">
            <a:extLst>
              <a:ext uri="{FF2B5EF4-FFF2-40B4-BE49-F238E27FC236}">
                <a16:creationId xmlns:a16="http://schemas.microsoft.com/office/drawing/2014/main" id="{3560FD1F-BCC0-486A-8C67-E72C6ED4AFC5}"/>
              </a:ext>
            </a:extLst>
          </p:cNvPr>
          <p:cNvSpPr txBox="1"/>
          <p:nvPr/>
        </p:nvSpPr>
        <p:spPr>
          <a:xfrm>
            <a:off x="7907368" y="958534"/>
            <a:ext cx="4284632" cy="3139321"/>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177800" indent="-177800" algn="just">
              <a:buClr>
                <a:schemeClr val="accent4">
                  <a:lumMod val="75000"/>
                </a:schemeClr>
              </a:buClr>
              <a:buFont typeface="Arial" panose="020B0604020202020204" pitchFamily="34" charset="0"/>
              <a:buChar char="•"/>
            </a:pPr>
            <a:r>
              <a:rPr lang="en-AU" b="1" dirty="0"/>
              <a:t>New high-grade discovery outside </a:t>
            </a:r>
          </a:p>
          <a:p>
            <a:pPr algn="just">
              <a:buClr>
                <a:schemeClr val="accent4">
                  <a:lumMod val="75000"/>
                </a:schemeClr>
              </a:buClr>
            </a:pPr>
            <a:r>
              <a:rPr lang="en-AU" b="1" dirty="0"/>
              <a:t>maiden resource NI-43.101 (Feb 2019)</a:t>
            </a:r>
          </a:p>
          <a:p>
            <a:pPr algn="just">
              <a:buClr>
                <a:schemeClr val="accent4">
                  <a:lumMod val="75000"/>
                </a:schemeClr>
              </a:buClr>
            </a:pPr>
            <a:r>
              <a:rPr lang="en-US" b="1" dirty="0">
                <a:solidFill>
                  <a:srgbClr val="FF0000"/>
                </a:solidFill>
              </a:rPr>
              <a:t>56m @ 196g/t Ag</a:t>
            </a:r>
          </a:p>
          <a:p>
            <a:pPr marL="177800" indent="-177800">
              <a:buClr>
                <a:schemeClr val="accent4">
                  <a:lumMod val="75000"/>
                </a:schemeClr>
              </a:buClr>
            </a:pPr>
            <a:endParaRPr lang="en-AU" b="1" dirty="0"/>
          </a:p>
          <a:p>
            <a:pPr marL="177800" indent="-177800">
              <a:buClr>
                <a:schemeClr val="accent4">
                  <a:lumMod val="75000"/>
                </a:schemeClr>
              </a:buClr>
              <a:buFont typeface="Arial" panose="020B0604020202020204" pitchFamily="34" charset="0"/>
              <a:buChar char="•"/>
            </a:pPr>
            <a:r>
              <a:rPr lang="en-AU" b="1" dirty="0">
                <a:solidFill>
                  <a:schemeClr val="tx1"/>
                </a:solidFill>
              </a:rPr>
              <a:t>Upside potential for resource expansion</a:t>
            </a:r>
          </a:p>
          <a:p>
            <a:pPr marL="177800" indent="-177800">
              <a:buClr>
                <a:schemeClr val="accent4">
                  <a:lumMod val="75000"/>
                </a:schemeClr>
              </a:buClr>
              <a:buFont typeface="Arial" panose="020B0604020202020204" pitchFamily="34" charset="0"/>
              <a:buChar char="•"/>
            </a:pPr>
            <a:endParaRPr lang="en-AU" b="1" dirty="0">
              <a:solidFill>
                <a:schemeClr val="tx1"/>
              </a:solidFill>
            </a:endParaRPr>
          </a:p>
          <a:p>
            <a:pPr marL="177800" indent="-177800">
              <a:buClr>
                <a:schemeClr val="accent4">
                  <a:lumMod val="75000"/>
                </a:schemeClr>
              </a:buClr>
              <a:buFont typeface="Arial" panose="020B0604020202020204" pitchFamily="34" charset="0"/>
              <a:buChar char="•"/>
            </a:pPr>
            <a:r>
              <a:rPr lang="en-AU" b="1" dirty="0">
                <a:solidFill>
                  <a:schemeClr val="tx1"/>
                </a:solidFill>
              </a:rPr>
              <a:t>Drill permits  in place</a:t>
            </a:r>
          </a:p>
          <a:p>
            <a:pPr marL="177800" indent="-177800">
              <a:buClr>
                <a:schemeClr val="accent4">
                  <a:lumMod val="75000"/>
                </a:schemeClr>
              </a:buClr>
              <a:buFont typeface="Arial" panose="020B0604020202020204" pitchFamily="34" charset="0"/>
              <a:buChar char="•"/>
            </a:pPr>
            <a:endParaRPr lang="en-AU" b="1" dirty="0">
              <a:solidFill>
                <a:schemeClr val="tx1"/>
              </a:solidFill>
            </a:endParaRPr>
          </a:p>
          <a:p>
            <a:pPr marL="177800" indent="-177800">
              <a:buClr>
                <a:schemeClr val="accent4">
                  <a:lumMod val="75000"/>
                </a:schemeClr>
              </a:buClr>
              <a:buFont typeface="Arial" panose="020B0604020202020204" pitchFamily="34" charset="0"/>
              <a:buChar char="•"/>
            </a:pPr>
            <a:endParaRPr lang="en-AU" b="1" dirty="0">
              <a:solidFill>
                <a:schemeClr val="tx1"/>
              </a:solidFill>
            </a:endParaRPr>
          </a:p>
          <a:p>
            <a:pPr marL="177800" indent="-177800">
              <a:buClr>
                <a:schemeClr val="accent4">
                  <a:lumMod val="75000"/>
                </a:schemeClr>
              </a:buClr>
              <a:buFont typeface="Arial" panose="020B0604020202020204" pitchFamily="34" charset="0"/>
              <a:buChar char="•"/>
            </a:pPr>
            <a:endParaRPr lang="en-AU" b="1" dirty="0">
              <a:solidFill>
                <a:schemeClr val="tx1"/>
              </a:solidFill>
            </a:endParaRPr>
          </a:p>
          <a:p>
            <a:pPr marL="177800" indent="-177800">
              <a:buClr>
                <a:schemeClr val="accent4">
                  <a:lumMod val="75000"/>
                </a:schemeClr>
              </a:buClr>
              <a:buFont typeface="Arial" panose="020B0604020202020204" pitchFamily="34" charset="0"/>
              <a:buChar char="•"/>
            </a:pPr>
            <a:endParaRPr lang="en-AU" b="1" dirty="0">
              <a:solidFill>
                <a:schemeClr val="tx1"/>
              </a:solidFill>
            </a:endParaRPr>
          </a:p>
        </p:txBody>
      </p:sp>
      <p:grpSp>
        <p:nvGrpSpPr>
          <p:cNvPr id="7" name="Group 6"/>
          <p:cNvGrpSpPr/>
          <p:nvPr/>
        </p:nvGrpSpPr>
        <p:grpSpPr>
          <a:xfrm>
            <a:off x="682626" y="1017186"/>
            <a:ext cx="7121807" cy="5012140"/>
            <a:chOff x="1223694" y="0"/>
            <a:chExt cx="9744611" cy="6858000"/>
          </a:xfrm>
        </p:grpSpPr>
        <p:pic>
          <p:nvPicPr>
            <p:cNvPr id="8" name="Picture 7" descr="A close up of a snow covered mountain&#10;&#10;Description automatically generated">
              <a:extLst>
                <a:ext uri="{FF2B5EF4-FFF2-40B4-BE49-F238E27FC236}">
                  <a16:creationId xmlns:a16="http://schemas.microsoft.com/office/drawing/2014/main" id="{BDF394FB-81CB-4BF6-863C-4DC4C924D1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3694" y="0"/>
              <a:ext cx="9744611" cy="6858000"/>
            </a:xfrm>
            <a:prstGeom prst="rect">
              <a:avLst/>
            </a:prstGeom>
            <a:ln>
              <a:solidFill>
                <a:schemeClr val="bg1">
                  <a:lumMod val="50000"/>
                </a:schemeClr>
              </a:solidFill>
            </a:ln>
          </p:spPr>
        </p:pic>
        <p:sp>
          <p:nvSpPr>
            <p:cNvPr id="9" name="Freeform: Shape 5">
              <a:extLst>
                <a:ext uri="{FF2B5EF4-FFF2-40B4-BE49-F238E27FC236}">
                  <a16:creationId xmlns:a16="http://schemas.microsoft.com/office/drawing/2014/main" id="{E6AE50C9-CBB5-4410-B972-EDAE7774C970}"/>
                </a:ext>
              </a:extLst>
            </p:cNvPr>
            <p:cNvSpPr/>
            <p:nvPr/>
          </p:nvSpPr>
          <p:spPr>
            <a:xfrm>
              <a:off x="2870194" y="3097712"/>
              <a:ext cx="1676406" cy="1355755"/>
            </a:xfrm>
            <a:custGeom>
              <a:avLst/>
              <a:gdLst>
                <a:gd name="connsiteX0" fmla="*/ 1540939 w 1676406"/>
                <a:gd name="connsiteY0" fmla="*/ 1008621 h 1355755"/>
                <a:gd name="connsiteX1" fmla="*/ 1524006 w 1676406"/>
                <a:gd name="connsiteY1" fmla="*/ 966288 h 1355755"/>
                <a:gd name="connsiteX2" fmla="*/ 1498606 w 1676406"/>
                <a:gd name="connsiteY2" fmla="*/ 915488 h 1355755"/>
                <a:gd name="connsiteX3" fmla="*/ 1473206 w 1676406"/>
                <a:gd name="connsiteY3" fmla="*/ 898555 h 1355755"/>
                <a:gd name="connsiteX4" fmla="*/ 1464739 w 1676406"/>
                <a:gd name="connsiteY4" fmla="*/ 864688 h 1355755"/>
                <a:gd name="connsiteX5" fmla="*/ 1430873 w 1676406"/>
                <a:gd name="connsiteY5" fmla="*/ 813888 h 1355755"/>
                <a:gd name="connsiteX6" fmla="*/ 1405473 w 1676406"/>
                <a:gd name="connsiteY6" fmla="*/ 763088 h 1355755"/>
                <a:gd name="connsiteX7" fmla="*/ 1371606 w 1676406"/>
                <a:gd name="connsiteY7" fmla="*/ 729221 h 1355755"/>
                <a:gd name="connsiteX8" fmla="*/ 1329273 w 1676406"/>
                <a:gd name="connsiteY8" fmla="*/ 695355 h 1355755"/>
                <a:gd name="connsiteX9" fmla="*/ 1286939 w 1676406"/>
                <a:gd name="connsiteY9" fmla="*/ 669955 h 1355755"/>
                <a:gd name="connsiteX10" fmla="*/ 1244606 w 1676406"/>
                <a:gd name="connsiteY10" fmla="*/ 627621 h 1355755"/>
                <a:gd name="connsiteX11" fmla="*/ 1227673 w 1676406"/>
                <a:gd name="connsiteY11" fmla="*/ 602221 h 1355755"/>
                <a:gd name="connsiteX12" fmla="*/ 1185339 w 1676406"/>
                <a:gd name="connsiteY12" fmla="*/ 593755 h 1355755"/>
                <a:gd name="connsiteX13" fmla="*/ 1168406 w 1676406"/>
                <a:gd name="connsiteY13" fmla="*/ 576821 h 1355755"/>
                <a:gd name="connsiteX14" fmla="*/ 1151473 w 1676406"/>
                <a:gd name="connsiteY14" fmla="*/ 526021 h 1355755"/>
                <a:gd name="connsiteX15" fmla="*/ 1143006 w 1676406"/>
                <a:gd name="connsiteY15" fmla="*/ 500621 h 1355755"/>
                <a:gd name="connsiteX16" fmla="*/ 1126073 w 1676406"/>
                <a:gd name="connsiteY16" fmla="*/ 475221 h 1355755"/>
                <a:gd name="connsiteX17" fmla="*/ 1109139 w 1676406"/>
                <a:gd name="connsiteY17" fmla="*/ 458288 h 1355755"/>
                <a:gd name="connsiteX18" fmla="*/ 1083739 w 1676406"/>
                <a:gd name="connsiteY18" fmla="*/ 449821 h 1355755"/>
                <a:gd name="connsiteX19" fmla="*/ 1058339 w 1676406"/>
                <a:gd name="connsiteY19" fmla="*/ 407488 h 1355755"/>
                <a:gd name="connsiteX20" fmla="*/ 1024473 w 1676406"/>
                <a:gd name="connsiteY20" fmla="*/ 399021 h 1355755"/>
                <a:gd name="connsiteX21" fmla="*/ 973673 w 1676406"/>
                <a:gd name="connsiteY21" fmla="*/ 382088 h 1355755"/>
                <a:gd name="connsiteX22" fmla="*/ 880539 w 1676406"/>
                <a:gd name="connsiteY22" fmla="*/ 365155 h 1355755"/>
                <a:gd name="connsiteX23" fmla="*/ 829739 w 1676406"/>
                <a:gd name="connsiteY23" fmla="*/ 356688 h 1355755"/>
                <a:gd name="connsiteX24" fmla="*/ 685806 w 1676406"/>
                <a:gd name="connsiteY24" fmla="*/ 348221 h 1355755"/>
                <a:gd name="connsiteX25" fmla="*/ 651939 w 1676406"/>
                <a:gd name="connsiteY25" fmla="*/ 339755 h 1355755"/>
                <a:gd name="connsiteX26" fmla="*/ 618073 w 1676406"/>
                <a:gd name="connsiteY26" fmla="*/ 272021 h 1355755"/>
                <a:gd name="connsiteX27" fmla="*/ 609606 w 1676406"/>
                <a:gd name="connsiteY27" fmla="*/ 246621 h 1355755"/>
                <a:gd name="connsiteX28" fmla="*/ 601139 w 1676406"/>
                <a:gd name="connsiteY28" fmla="*/ 221221 h 1355755"/>
                <a:gd name="connsiteX29" fmla="*/ 584206 w 1676406"/>
                <a:gd name="connsiteY29" fmla="*/ 111155 h 1355755"/>
                <a:gd name="connsiteX30" fmla="*/ 575739 w 1676406"/>
                <a:gd name="connsiteY30" fmla="*/ 85755 h 1355755"/>
                <a:gd name="connsiteX31" fmla="*/ 533406 w 1676406"/>
                <a:gd name="connsiteY31" fmla="*/ 51888 h 1355755"/>
                <a:gd name="connsiteX32" fmla="*/ 431806 w 1676406"/>
                <a:gd name="connsiteY32" fmla="*/ 26488 h 1355755"/>
                <a:gd name="connsiteX33" fmla="*/ 313273 w 1676406"/>
                <a:gd name="connsiteY33" fmla="*/ 18021 h 1355755"/>
                <a:gd name="connsiteX34" fmla="*/ 8473 w 1676406"/>
                <a:gd name="connsiteY34" fmla="*/ 18021 h 1355755"/>
                <a:gd name="connsiteX35" fmla="*/ 6 w 1676406"/>
                <a:gd name="connsiteY35" fmla="*/ 60355 h 1355755"/>
                <a:gd name="connsiteX36" fmla="*/ 25406 w 1676406"/>
                <a:gd name="connsiteY36" fmla="*/ 204288 h 1355755"/>
                <a:gd name="connsiteX37" fmla="*/ 42339 w 1676406"/>
                <a:gd name="connsiteY37" fmla="*/ 255088 h 1355755"/>
                <a:gd name="connsiteX38" fmla="*/ 76206 w 1676406"/>
                <a:gd name="connsiteY38" fmla="*/ 288955 h 1355755"/>
                <a:gd name="connsiteX39" fmla="*/ 127006 w 1676406"/>
                <a:gd name="connsiteY39" fmla="*/ 348221 h 1355755"/>
                <a:gd name="connsiteX40" fmla="*/ 143939 w 1676406"/>
                <a:gd name="connsiteY40" fmla="*/ 373621 h 1355755"/>
                <a:gd name="connsiteX41" fmla="*/ 194739 w 1676406"/>
                <a:gd name="connsiteY41" fmla="*/ 407488 h 1355755"/>
                <a:gd name="connsiteX42" fmla="*/ 211673 w 1676406"/>
                <a:gd name="connsiteY42" fmla="*/ 424421 h 1355755"/>
                <a:gd name="connsiteX43" fmla="*/ 245539 w 1676406"/>
                <a:gd name="connsiteY43" fmla="*/ 441355 h 1355755"/>
                <a:gd name="connsiteX44" fmla="*/ 262473 w 1676406"/>
                <a:gd name="connsiteY44" fmla="*/ 458288 h 1355755"/>
                <a:gd name="connsiteX45" fmla="*/ 330206 w 1676406"/>
                <a:gd name="connsiteY45" fmla="*/ 492155 h 1355755"/>
                <a:gd name="connsiteX46" fmla="*/ 431806 w 1676406"/>
                <a:gd name="connsiteY46" fmla="*/ 576821 h 1355755"/>
                <a:gd name="connsiteX47" fmla="*/ 457206 w 1676406"/>
                <a:gd name="connsiteY47" fmla="*/ 593755 h 1355755"/>
                <a:gd name="connsiteX48" fmla="*/ 491073 w 1676406"/>
                <a:gd name="connsiteY48" fmla="*/ 610688 h 1355755"/>
                <a:gd name="connsiteX49" fmla="*/ 516473 w 1676406"/>
                <a:gd name="connsiteY49" fmla="*/ 619155 h 1355755"/>
                <a:gd name="connsiteX50" fmla="*/ 541873 w 1676406"/>
                <a:gd name="connsiteY50" fmla="*/ 636088 h 1355755"/>
                <a:gd name="connsiteX51" fmla="*/ 575739 w 1676406"/>
                <a:gd name="connsiteY51" fmla="*/ 653021 h 1355755"/>
                <a:gd name="connsiteX52" fmla="*/ 635006 w 1676406"/>
                <a:gd name="connsiteY52" fmla="*/ 686888 h 1355755"/>
                <a:gd name="connsiteX53" fmla="*/ 677339 w 1676406"/>
                <a:gd name="connsiteY53" fmla="*/ 703821 h 1355755"/>
                <a:gd name="connsiteX54" fmla="*/ 702739 w 1676406"/>
                <a:gd name="connsiteY54" fmla="*/ 720755 h 1355755"/>
                <a:gd name="connsiteX55" fmla="*/ 762006 w 1676406"/>
                <a:gd name="connsiteY55" fmla="*/ 746155 h 1355755"/>
                <a:gd name="connsiteX56" fmla="*/ 821273 w 1676406"/>
                <a:gd name="connsiteY56" fmla="*/ 788488 h 1355755"/>
                <a:gd name="connsiteX57" fmla="*/ 880539 w 1676406"/>
                <a:gd name="connsiteY57" fmla="*/ 822355 h 1355755"/>
                <a:gd name="connsiteX58" fmla="*/ 939806 w 1676406"/>
                <a:gd name="connsiteY58" fmla="*/ 873155 h 1355755"/>
                <a:gd name="connsiteX59" fmla="*/ 982139 w 1676406"/>
                <a:gd name="connsiteY59" fmla="*/ 915488 h 1355755"/>
                <a:gd name="connsiteX60" fmla="*/ 1049873 w 1676406"/>
                <a:gd name="connsiteY60" fmla="*/ 966288 h 1355755"/>
                <a:gd name="connsiteX61" fmla="*/ 1075273 w 1676406"/>
                <a:gd name="connsiteY61" fmla="*/ 1000155 h 1355755"/>
                <a:gd name="connsiteX62" fmla="*/ 1126073 w 1676406"/>
                <a:gd name="connsiteY62" fmla="*/ 1042488 h 1355755"/>
                <a:gd name="connsiteX63" fmla="*/ 1159939 w 1676406"/>
                <a:gd name="connsiteY63" fmla="*/ 1093288 h 1355755"/>
                <a:gd name="connsiteX64" fmla="*/ 1176873 w 1676406"/>
                <a:gd name="connsiteY64" fmla="*/ 1118688 h 1355755"/>
                <a:gd name="connsiteX65" fmla="*/ 1202273 w 1676406"/>
                <a:gd name="connsiteY65" fmla="*/ 1135621 h 1355755"/>
                <a:gd name="connsiteX66" fmla="*/ 1244606 w 1676406"/>
                <a:gd name="connsiteY66" fmla="*/ 1169488 h 1355755"/>
                <a:gd name="connsiteX67" fmla="*/ 1303873 w 1676406"/>
                <a:gd name="connsiteY67" fmla="*/ 1211821 h 1355755"/>
                <a:gd name="connsiteX68" fmla="*/ 1380073 w 1676406"/>
                <a:gd name="connsiteY68" fmla="*/ 1254155 h 1355755"/>
                <a:gd name="connsiteX69" fmla="*/ 1456273 w 1676406"/>
                <a:gd name="connsiteY69" fmla="*/ 1313421 h 1355755"/>
                <a:gd name="connsiteX70" fmla="*/ 1507073 w 1676406"/>
                <a:gd name="connsiteY70" fmla="*/ 1338821 h 1355755"/>
                <a:gd name="connsiteX71" fmla="*/ 1557873 w 1676406"/>
                <a:gd name="connsiteY71" fmla="*/ 1355755 h 1355755"/>
                <a:gd name="connsiteX72" fmla="*/ 1642539 w 1676406"/>
                <a:gd name="connsiteY72" fmla="*/ 1347288 h 1355755"/>
                <a:gd name="connsiteX73" fmla="*/ 1667939 w 1676406"/>
                <a:gd name="connsiteY73" fmla="*/ 1338821 h 1355755"/>
                <a:gd name="connsiteX74" fmla="*/ 1676406 w 1676406"/>
                <a:gd name="connsiteY74" fmla="*/ 1313421 h 1355755"/>
                <a:gd name="connsiteX75" fmla="*/ 1659473 w 1676406"/>
                <a:gd name="connsiteY75" fmla="*/ 1228755 h 1355755"/>
                <a:gd name="connsiteX76" fmla="*/ 1642539 w 1676406"/>
                <a:gd name="connsiteY76" fmla="*/ 1177955 h 1355755"/>
                <a:gd name="connsiteX77" fmla="*/ 1625606 w 1676406"/>
                <a:gd name="connsiteY77" fmla="*/ 1161021 h 1355755"/>
                <a:gd name="connsiteX78" fmla="*/ 1583273 w 1676406"/>
                <a:gd name="connsiteY78" fmla="*/ 1084821 h 1355755"/>
                <a:gd name="connsiteX79" fmla="*/ 1566339 w 1676406"/>
                <a:gd name="connsiteY79" fmla="*/ 1067888 h 1355755"/>
                <a:gd name="connsiteX80" fmla="*/ 1532473 w 1676406"/>
                <a:gd name="connsiteY80" fmla="*/ 1017088 h 1355755"/>
                <a:gd name="connsiteX81" fmla="*/ 1498606 w 1676406"/>
                <a:gd name="connsiteY81" fmla="*/ 966288 h 1355755"/>
                <a:gd name="connsiteX82" fmla="*/ 1473206 w 1676406"/>
                <a:gd name="connsiteY82" fmla="*/ 932421 h 1355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676406" h="1355755">
                  <a:moveTo>
                    <a:pt x="1540939" y="1008621"/>
                  </a:moveTo>
                  <a:cubicBezTo>
                    <a:pt x="1535295" y="994510"/>
                    <a:pt x="1529342" y="980518"/>
                    <a:pt x="1524006" y="966288"/>
                  </a:cubicBezTo>
                  <a:cubicBezTo>
                    <a:pt x="1515743" y="944254"/>
                    <a:pt x="1516588" y="933470"/>
                    <a:pt x="1498606" y="915488"/>
                  </a:cubicBezTo>
                  <a:cubicBezTo>
                    <a:pt x="1491411" y="908293"/>
                    <a:pt x="1481673" y="904199"/>
                    <a:pt x="1473206" y="898555"/>
                  </a:cubicBezTo>
                  <a:cubicBezTo>
                    <a:pt x="1470384" y="887266"/>
                    <a:pt x="1469943" y="875096"/>
                    <a:pt x="1464739" y="864688"/>
                  </a:cubicBezTo>
                  <a:cubicBezTo>
                    <a:pt x="1455638" y="846485"/>
                    <a:pt x="1437309" y="833195"/>
                    <a:pt x="1430873" y="813888"/>
                  </a:cubicBezTo>
                  <a:cubicBezTo>
                    <a:pt x="1422678" y="789305"/>
                    <a:pt x="1423377" y="783976"/>
                    <a:pt x="1405473" y="763088"/>
                  </a:cubicBezTo>
                  <a:cubicBezTo>
                    <a:pt x="1395083" y="750966"/>
                    <a:pt x="1380462" y="742505"/>
                    <a:pt x="1371606" y="729221"/>
                  </a:cubicBezTo>
                  <a:cubicBezTo>
                    <a:pt x="1349723" y="696395"/>
                    <a:pt x="1364327" y="707039"/>
                    <a:pt x="1329273" y="695355"/>
                  </a:cubicBezTo>
                  <a:cubicBezTo>
                    <a:pt x="1256868" y="622950"/>
                    <a:pt x="1374872" y="735905"/>
                    <a:pt x="1286939" y="669955"/>
                  </a:cubicBezTo>
                  <a:cubicBezTo>
                    <a:pt x="1270974" y="657981"/>
                    <a:pt x="1255676" y="644226"/>
                    <a:pt x="1244606" y="627621"/>
                  </a:cubicBezTo>
                  <a:cubicBezTo>
                    <a:pt x="1238962" y="619154"/>
                    <a:pt x="1236508" y="607269"/>
                    <a:pt x="1227673" y="602221"/>
                  </a:cubicBezTo>
                  <a:cubicBezTo>
                    <a:pt x="1215178" y="595081"/>
                    <a:pt x="1199450" y="596577"/>
                    <a:pt x="1185339" y="593755"/>
                  </a:cubicBezTo>
                  <a:cubicBezTo>
                    <a:pt x="1179695" y="588110"/>
                    <a:pt x="1171976" y="583961"/>
                    <a:pt x="1168406" y="576821"/>
                  </a:cubicBezTo>
                  <a:cubicBezTo>
                    <a:pt x="1160424" y="560856"/>
                    <a:pt x="1157117" y="542954"/>
                    <a:pt x="1151473" y="526021"/>
                  </a:cubicBezTo>
                  <a:cubicBezTo>
                    <a:pt x="1148651" y="517554"/>
                    <a:pt x="1147956" y="508047"/>
                    <a:pt x="1143006" y="500621"/>
                  </a:cubicBezTo>
                  <a:cubicBezTo>
                    <a:pt x="1137362" y="492154"/>
                    <a:pt x="1132430" y="483167"/>
                    <a:pt x="1126073" y="475221"/>
                  </a:cubicBezTo>
                  <a:cubicBezTo>
                    <a:pt x="1121086" y="468988"/>
                    <a:pt x="1115984" y="462395"/>
                    <a:pt x="1109139" y="458288"/>
                  </a:cubicBezTo>
                  <a:cubicBezTo>
                    <a:pt x="1101486" y="453696"/>
                    <a:pt x="1092206" y="452643"/>
                    <a:pt x="1083739" y="449821"/>
                  </a:cubicBezTo>
                  <a:cubicBezTo>
                    <a:pt x="1077945" y="432439"/>
                    <a:pt x="1076936" y="416786"/>
                    <a:pt x="1058339" y="407488"/>
                  </a:cubicBezTo>
                  <a:cubicBezTo>
                    <a:pt x="1047931" y="402284"/>
                    <a:pt x="1035618" y="402365"/>
                    <a:pt x="1024473" y="399021"/>
                  </a:cubicBezTo>
                  <a:cubicBezTo>
                    <a:pt x="1007377" y="393892"/>
                    <a:pt x="990989" y="386417"/>
                    <a:pt x="973673" y="382088"/>
                  </a:cubicBezTo>
                  <a:cubicBezTo>
                    <a:pt x="915725" y="367601"/>
                    <a:pt x="959421" y="377290"/>
                    <a:pt x="880539" y="365155"/>
                  </a:cubicBezTo>
                  <a:cubicBezTo>
                    <a:pt x="863572" y="362545"/>
                    <a:pt x="846841" y="358175"/>
                    <a:pt x="829739" y="356688"/>
                  </a:cubicBezTo>
                  <a:cubicBezTo>
                    <a:pt x="781859" y="352524"/>
                    <a:pt x="733784" y="351043"/>
                    <a:pt x="685806" y="348221"/>
                  </a:cubicBezTo>
                  <a:cubicBezTo>
                    <a:pt x="674517" y="345399"/>
                    <a:pt x="662347" y="344959"/>
                    <a:pt x="651939" y="339755"/>
                  </a:cubicBezTo>
                  <a:cubicBezTo>
                    <a:pt x="628296" y="327934"/>
                    <a:pt x="624312" y="290739"/>
                    <a:pt x="618073" y="272021"/>
                  </a:cubicBezTo>
                  <a:lnTo>
                    <a:pt x="609606" y="246621"/>
                  </a:lnTo>
                  <a:lnTo>
                    <a:pt x="601139" y="221221"/>
                  </a:lnTo>
                  <a:cubicBezTo>
                    <a:pt x="594315" y="159804"/>
                    <a:pt x="597539" y="157817"/>
                    <a:pt x="584206" y="111155"/>
                  </a:cubicBezTo>
                  <a:cubicBezTo>
                    <a:pt x="581754" y="102574"/>
                    <a:pt x="580331" y="93408"/>
                    <a:pt x="575739" y="85755"/>
                  </a:cubicBezTo>
                  <a:cubicBezTo>
                    <a:pt x="569341" y="75091"/>
                    <a:pt x="542847" y="56084"/>
                    <a:pt x="533406" y="51888"/>
                  </a:cubicBezTo>
                  <a:cubicBezTo>
                    <a:pt x="501728" y="37809"/>
                    <a:pt x="466158" y="29923"/>
                    <a:pt x="431806" y="26488"/>
                  </a:cubicBezTo>
                  <a:cubicBezTo>
                    <a:pt x="392391" y="22546"/>
                    <a:pt x="352784" y="20843"/>
                    <a:pt x="313273" y="18021"/>
                  </a:cubicBezTo>
                  <a:cubicBezTo>
                    <a:pt x="203353" y="-298"/>
                    <a:pt x="159020" y="-11117"/>
                    <a:pt x="8473" y="18021"/>
                  </a:cubicBezTo>
                  <a:cubicBezTo>
                    <a:pt x="-5656" y="20756"/>
                    <a:pt x="2828" y="46244"/>
                    <a:pt x="6" y="60355"/>
                  </a:cubicBezTo>
                  <a:cubicBezTo>
                    <a:pt x="11521" y="198535"/>
                    <a:pt x="-4947" y="120816"/>
                    <a:pt x="25406" y="204288"/>
                  </a:cubicBezTo>
                  <a:cubicBezTo>
                    <a:pt x="31506" y="221063"/>
                    <a:pt x="33156" y="239782"/>
                    <a:pt x="42339" y="255088"/>
                  </a:cubicBezTo>
                  <a:cubicBezTo>
                    <a:pt x="50553" y="268778"/>
                    <a:pt x="67350" y="275671"/>
                    <a:pt x="76206" y="288955"/>
                  </a:cubicBezTo>
                  <a:cubicBezTo>
                    <a:pt x="115080" y="347268"/>
                    <a:pt x="65413" y="276363"/>
                    <a:pt x="127006" y="348221"/>
                  </a:cubicBezTo>
                  <a:cubicBezTo>
                    <a:pt x="133628" y="355947"/>
                    <a:pt x="136281" y="366920"/>
                    <a:pt x="143939" y="373621"/>
                  </a:cubicBezTo>
                  <a:cubicBezTo>
                    <a:pt x="159255" y="387023"/>
                    <a:pt x="180348" y="393098"/>
                    <a:pt x="194739" y="407488"/>
                  </a:cubicBezTo>
                  <a:cubicBezTo>
                    <a:pt x="200384" y="413132"/>
                    <a:pt x="205031" y="419993"/>
                    <a:pt x="211673" y="424421"/>
                  </a:cubicBezTo>
                  <a:cubicBezTo>
                    <a:pt x="222174" y="431422"/>
                    <a:pt x="235038" y="434354"/>
                    <a:pt x="245539" y="441355"/>
                  </a:cubicBezTo>
                  <a:cubicBezTo>
                    <a:pt x="252181" y="445783"/>
                    <a:pt x="255628" y="454181"/>
                    <a:pt x="262473" y="458288"/>
                  </a:cubicBezTo>
                  <a:cubicBezTo>
                    <a:pt x="284118" y="471275"/>
                    <a:pt x="312357" y="474306"/>
                    <a:pt x="330206" y="492155"/>
                  </a:cubicBezTo>
                  <a:cubicBezTo>
                    <a:pt x="395400" y="557349"/>
                    <a:pt x="361078" y="529669"/>
                    <a:pt x="431806" y="576821"/>
                  </a:cubicBezTo>
                  <a:cubicBezTo>
                    <a:pt x="440273" y="582466"/>
                    <a:pt x="448104" y="589204"/>
                    <a:pt x="457206" y="593755"/>
                  </a:cubicBezTo>
                  <a:cubicBezTo>
                    <a:pt x="468495" y="599399"/>
                    <a:pt x="479472" y="605716"/>
                    <a:pt x="491073" y="610688"/>
                  </a:cubicBezTo>
                  <a:cubicBezTo>
                    <a:pt x="499276" y="614204"/>
                    <a:pt x="508491" y="615164"/>
                    <a:pt x="516473" y="619155"/>
                  </a:cubicBezTo>
                  <a:cubicBezTo>
                    <a:pt x="525574" y="623706"/>
                    <a:pt x="533038" y="631040"/>
                    <a:pt x="541873" y="636088"/>
                  </a:cubicBezTo>
                  <a:cubicBezTo>
                    <a:pt x="552831" y="642350"/>
                    <a:pt x="564781" y="646759"/>
                    <a:pt x="575739" y="653021"/>
                  </a:cubicBezTo>
                  <a:cubicBezTo>
                    <a:pt x="623414" y="680265"/>
                    <a:pt x="577434" y="661301"/>
                    <a:pt x="635006" y="686888"/>
                  </a:cubicBezTo>
                  <a:cubicBezTo>
                    <a:pt x="648894" y="693060"/>
                    <a:pt x="663746" y="697024"/>
                    <a:pt x="677339" y="703821"/>
                  </a:cubicBezTo>
                  <a:cubicBezTo>
                    <a:pt x="686440" y="708372"/>
                    <a:pt x="693637" y="716204"/>
                    <a:pt x="702739" y="720755"/>
                  </a:cubicBezTo>
                  <a:cubicBezTo>
                    <a:pt x="760364" y="749567"/>
                    <a:pt x="691517" y="702099"/>
                    <a:pt x="762006" y="746155"/>
                  </a:cubicBezTo>
                  <a:cubicBezTo>
                    <a:pt x="810462" y="776440"/>
                    <a:pt x="779481" y="764607"/>
                    <a:pt x="821273" y="788488"/>
                  </a:cubicBezTo>
                  <a:cubicBezTo>
                    <a:pt x="836771" y="797344"/>
                    <a:pt x="866785" y="808601"/>
                    <a:pt x="880539" y="822355"/>
                  </a:cubicBezTo>
                  <a:cubicBezTo>
                    <a:pt x="935493" y="877309"/>
                    <a:pt x="873657" y="840080"/>
                    <a:pt x="939806" y="873155"/>
                  </a:cubicBezTo>
                  <a:cubicBezTo>
                    <a:pt x="972418" y="922074"/>
                    <a:pt x="938238" y="877859"/>
                    <a:pt x="982139" y="915488"/>
                  </a:cubicBezTo>
                  <a:cubicBezTo>
                    <a:pt x="1042047" y="966838"/>
                    <a:pt x="988194" y="935450"/>
                    <a:pt x="1049873" y="966288"/>
                  </a:cubicBezTo>
                  <a:cubicBezTo>
                    <a:pt x="1058340" y="977577"/>
                    <a:pt x="1065295" y="990177"/>
                    <a:pt x="1075273" y="1000155"/>
                  </a:cubicBezTo>
                  <a:cubicBezTo>
                    <a:pt x="1124191" y="1049073"/>
                    <a:pt x="1077527" y="980071"/>
                    <a:pt x="1126073" y="1042488"/>
                  </a:cubicBezTo>
                  <a:cubicBezTo>
                    <a:pt x="1138567" y="1058552"/>
                    <a:pt x="1148650" y="1076355"/>
                    <a:pt x="1159939" y="1093288"/>
                  </a:cubicBezTo>
                  <a:cubicBezTo>
                    <a:pt x="1165584" y="1101755"/>
                    <a:pt x="1168406" y="1113044"/>
                    <a:pt x="1176873" y="1118688"/>
                  </a:cubicBezTo>
                  <a:lnTo>
                    <a:pt x="1202273" y="1135621"/>
                  </a:lnTo>
                  <a:cubicBezTo>
                    <a:pt x="1234404" y="1183818"/>
                    <a:pt x="1200565" y="1144322"/>
                    <a:pt x="1244606" y="1169488"/>
                  </a:cubicBezTo>
                  <a:cubicBezTo>
                    <a:pt x="1271455" y="1184830"/>
                    <a:pt x="1277663" y="1198716"/>
                    <a:pt x="1303873" y="1211821"/>
                  </a:cubicBezTo>
                  <a:cubicBezTo>
                    <a:pt x="1346459" y="1233114"/>
                    <a:pt x="1326684" y="1200766"/>
                    <a:pt x="1380073" y="1254155"/>
                  </a:cubicBezTo>
                  <a:cubicBezTo>
                    <a:pt x="1401990" y="1276072"/>
                    <a:pt x="1425890" y="1303293"/>
                    <a:pt x="1456273" y="1313421"/>
                  </a:cubicBezTo>
                  <a:cubicBezTo>
                    <a:pt x="1548907" y="1344300"/>
                    <a:pt x="1408596" y="1295053"/>
                    <a:pt x="1507073" y="1338821"/>
                  </a:cubicBezTo>
                  <a:cubicBezTo>
                    <a:pt x="1523384" y="1346070"/>
                    <a:pt x="1557873" y="1355755"/>
                    <a:pt x="1557873" y="1355755"/>
                  </a:cubicBezTo>
                  <a:cubicBezTo>
                    <a:pt x="1586095" y="1352933"/>
                    <a:pt x="1614506" y="1351601"/>
                    <a:pt x="1642539" y="1347288"/>
                  </a:cubicBezTo>
                  <a:cubicBezTo>
                    <a:pt x="1651360" y="1345931"/>
                    <a:pt x="1661628" y="1345132"/>
                    <a:pt x="1667939" y="1338821"/>
                  </a:cubicBezTo>
                  <a:cubicBezTo>
                    <a:pt x="1674250" y="1332510"/>
                    <a:pt x="1673584" y="1321888"/>
                    <a:pt x="1676406" y="1313421"/>
                  </a:cubicBezTo>
                  <a:cubicBezTo>
                    <a:pt x="1670762" y="1285199"/>
                    <a:pt x="1668575" y="1256059"/>
                    <a:pt x="1659473" y="1228755"/>
                  </a:cubicBezTo>
                  <a:cubicBezTo>
                    <a:pt x="1653828" y="1211822"/>
                    <a:pt x="1655160" y="1190577"/>
                    <a:pt x="1642539" y="1177955"/>
                  </a:cubicBezTo>
                  <a:lnTo>
                    <a:pt x="1625606" y="1161021"/>
                  </a:lnTo>
                  <a:cubicBezTo>
                    <a:pt x="1614960" y="1129083"/>
                    <a:pt x="1612383" y="1113930"/>
                    <a:pt x="1583273" y="1084821"/>
                  </a:cubicBezTo>
                  <a:cubicBezTo>
                    <a:pt x="1577628" y="1079177"/>
                    <a:pt x="1571129" y="1074274"/>
                    <a:pt x="1566339" y="1067888"/>
                  </a:cubicBezTo>
                  <a:cubicBezTo>
                    <a:pt x="1554128" y="1051607"/>
                    <a:pt x="1543762" y="1034021"/>
                    <a:pt x="1532473" y="1017088"/>
                  </a:cubicBezTo>
                  <a:lnTo>
                    <a:pt x="1498606" y="966288"/>
                  </a:lnTo>
                  <a:cubicBezTo>
                    <a:pt x="1479459" y="937567"/>
                    <a:pt x="1488868" y="948083"/>
                    <a:pt x="1473206" y="932421"/>
                  </a:cubicBezTo>
                </a:path>
              </a:pathLst>
            </a:custGeom>
            <a:blipFill>
              <a:blip r:embed="rId4"/>
              <a:tile tx="0" ty="0" sx="100000" sy="100000" flip="none" algn="tl"/>
            </a:blip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2747E73-A03B-4BB2-8BAA-753525EF2A36}"/>
                </a:ext>
              </a:extLst>
            </p:cNvPr>
            <p:cNvSpPr txBox="1"/>
            <p:nvPr/>
          </p:nvSpPr>
          <p:spPr>
            <a:xfrm>
              <a:off x="3460938" y="4272528"/>
              <a:ext cx="2590789" cy="1642384"/>
            </a:xfrm>
            <a:prstGeom prst="rect">
              <a:avLst/>
            </a:prstGeom>
            <a:noFill/>
          </p:spPr>
          <p:txBody>
            <a:bodyPr wrap="none" rtlCol="0">
              <a:spAutoFit/>
            </a:bodyPr>
            <a:lstStyle/>
            <a:p>
              <a:r>
                <a:rPr lang="en-US" b="1" dirty="0" err="1"/>
                <a:t>Faisanes</a:t>
              </a:r>
              <a:endParaRPr lang="en-US" b="1" dirty="0"/>
            </a:p>
            <a:p>
              <a:r>
                <a:rPr lang="en-US" b="1" dirty="0"/>
                <a:t>Target</a:t>
              </a:r>
            </a:p>
            <a:p>
              <a:r>
                <a:rPr lang="en-US" b="1" dirty="0"/>
                <a:t>Channel Sampling</a:t>
              </a:r>
              <a:endParaRPr lang="en-US" b="1" dirty="0">
                <a:solidFill>
                  <a:srgbClr val="FF0000"/>
                </a:solidFill>
              </a:endParaRPr>
            </a:p>
            <a:p>
              <a:r>
                <a:rPr lang="en-US" b="1" dirty="0">
                  <a:solidFill>
                    <a:srgbClr val="FF0000"/>
                  </a:solidFill>
                </a:rPr>
                <a:t>56m @ 196g/t Ag</a:t>
              </a:r>
            </a:p>
          </p:txBody>
        </p:sp>
      </p:grpSp>
      <p:sp>
        <p:nvSpPr>
          <p:cNvPr id="11" name="Freeform: Shape 5">
            <a:extLst>
              <a:ext uri="{FF2B5EF4-FFF2-40B4-BE49-F238E27FC236}">
                <a16:creationId xmlns:a16="http://schemas.microsoft.com/office/drawing/2014/main" id="{E6AE50C9-CBB5-4410-B972-EDAE7774C970}"/>
              </a:ext>
            </a:extLst>
          </p:cNvPr>
          <p:cNvSpPr/>
          <p:nvPr/>
        </p:nvSpPr>
        <p:spPr>
          <a:xfrm>
            <a:off x="1893062" y="3265512"/>
            <a:ext cx="1213552" cy="981433"/>
          </a:xfrm>
          <a:custGeom>
            <a:avLst/>
            <a:gdLst>
              <a:gd name="connsiteX0" fmla="*/ 1540939 w 1676406"/>
              <a:gd name="connsiteY0" fmla="*/ 1008621 h 1355755"/>
              <a:gd name="connsiteX1" fmla="*/ 1524006 w 1676406"/>
              <a:gd name="connsiteY1" fmla="*/ 966288 h 1355755"/>
              <a:gd name="connsiteX2" fmla="*/ 1498606 w 1676406"/>
              <a:gd name="connsiteY2" fmla="*/ 915488 h 1355755"/>
              <a:gd name="connsiteX3" fmla="*/ 1473206 w 1676406"/>
              <a:gd name="connsiteY3" fmla="*/ 898555 h 1355755"/>
              <a:gd name="connsiteX4" fmla="*/ 1464739 w 1676406"/>
              <a:gd name="connsiteY4" fmla="*/ 864688 h 1355755"/>
              <a:gd name="connsiteX5" fmla="*/ 1430873 w 1676406"/>
              <a:gd name="connsiteY5" fmla="*/ 813888 h 1355755"/>
              <a:gd name="connsiteX6" fmla="*/ 1405473 w 1676406"/>
              <a:gd name="connsiteY6" fmla="*/ 763088 h 1355755"/>
              <a:gd name="connsiteX7" fmla="*/ 1371606 w 1676406"/>
              <a:gd name="connsiteY7" fmla="*/ 729221 h 1355755"/>
              <a:gd name="connsiteX8" fmla="*/ 1329273 w 1676406"/>
              <a:gd name="connsiteY8" fmla="*/ 695355 h 1355755"/>
              <a:gd name="connsiteX9" fmla="*/ 1286939 w 1676406"/>
              <a:gd name="connsiteY9" fmla="*/ 669955 h 1355755"/>
              <a:gd name="connsiteX10" fmla="*/ 1244606 w 1676406"/>
              <a:gd name="connsiteY10" fmla="*/ 627621 h 1355755"/>
              <a:gd name="connsiteX11" fmla="*/ 1227673 w 1676406"/>
              <a:gd name="connsiteY11" fmla="*/ 602221 h 1355755"/>
              <a:gd name="connsiteX12" fmla="*/ 1185339 w 1676406"/>
              <a:gd name="connsiteY12" fmla="*/ 593755 h 1355755"/>
              <a:gd name="connsiteX13" fmla="*/ 1168406 w 1676406"/>
              <a:gd name="connsiteY13" fmla="*/ 576821 h 1355755"/>
              <a:gd name="connsiteX14" fmla="*/ 1151473 w 1676406"/>
              <a:gd name="connsiteY14" fmla="*/ 526021 h 1355755"/>
              <a:gd name="connsiteX15" fmla="*/ 1143006 w 1676406"/>
              <a:gd name="connsiteY15" fmla="*/ 500621 h 1355755"/>
              <a:gd name="connsiteX16" fmla="*/ 1126073 w 1676406"/>
              <a:gd name="connsiteY16" fmla="*/ 475221 h 1355755"/>
              <a:gd name="connsiteX17" fmla="*/ 1109139 w 1676406"/>
              <a:gd name="connsiteY17" fmla="*/ 458288 h 1355755"/>
              <a:gd name="connsiteX18" fmla="*/ 1083739 w 1676406"/>
              <a:gd name="connsiteY18" fmla="*/ 449821 h 1355755"/>
              <a:gd name="connsiteX19" fmla="*/ 1058339 w 1676406"/>
              <a:gd name="connsiteY19" fmla="*/ 407488 h 1355755"/>
              <a:gd name="connsiteX20" fmla="*/ 1024473 w 1676406"/>
              <a:gd name="connsiteY20" fmla="*/ 399021 h 1355755"/>
              <a:gd name="connsiteX21" fmla="*/ 973673 w 1676406"/>
              <a:gd name="connsiteY21" fmla="*/ 382088 h 1355755"/>
              <a:gd name="connsiteX22" fmla="*/ 880539 w 1676406"/>
              <a:gd name="connsiteY22" fmla="*/ 365155 h 1355755"/>
              <a:gd name="connsiteX23" fmla="*/ 829739 w 1676406"/>
              <a:gd name="connsiteY23" fmla="*/ 356688 h 1355755"/>
              <a:gd name="connsiteX24" fmla="*/ 685806 w 1676406"/>
              <a:gd name="connsiteY24" fmla="*/ 348221 h 1355755"/>
              <a:gd name="connsiteX25" fmla="*/ 651939 w 1676406"/>
              <a:gd name="connsiteY25" fmla="*/ 339755 h 1355755"/>
              <a:gd name="connsiteX26" fmla="*/ 618073 w 1676406"/>
              <a:gd name="connsiteY26" fmla="*/ 272021 h 1355755"/>
              <a:gd name="connsiteX27" fmla="*/ 609606 w 1676406"/>
              <a:gd name="connsiteY27" fmla="*/ 246621 h 1355755"/>
              <a:gd name="connsiteX28" fmla="*/ 601139 w 1676406"/>
              <a:gd name="connsiteY28" fmla="*/ 221221 h 1355755"/>
              <a:gd name="connsiteX29" fmla="*/ 584206 w 1676406"/>
              <a:gd name="connsiteY29" fmla="*/ 111155 h 1355755"/>
              <a:gd name="connsiteX30" fmla="*/ 575739 w 1676406"/>
              <a:gd name="connsiteY30" fmla="*/ 85755 h 1355755"/>
              <a:gd name="connsiteX31" fmla="*/ 533406 w 1676406"/>
              <a:gd name="connsiteY31" fmla="*/ 51888 h 1355755"/>
              <a:gd name="connsiteX32" fmla="*/ 431806 w 1676406"/>
              <a:gd name="connsiteY32" fmla="*/ 26488 h 1355755"/>
              <a:gd name="connsiteX33" fmla="*/ 313273 w 1676406"/>
              <a:gd name="connsiteY33" fmla="*/ 18021 h 1355755"/>
              <a:gd name="connsiteX34" fmla="*/ 8473 w 1676406"/>
              <a:gd name="connsiteY34" fmla="*/ 18021 h 1355755"/>
              <a:gd name="connsiteX35" fmla="*/ 6 w 1676406"/>
              <a:gd name="connsiteY35" fmla="*/ 60355 h 1355755"/>
              <a:gd name="connsiteX36" fmla="*/ 25406 w 1676406"/>
              <a:gd name="connsiteY36" fmla="*/ 204288 h 1355755"/>
              <a:gd name="connsiteX37" fmla="*/ 42339 w 1676406"/>
              <a:gd name="connsiteY37" fmla="*/ 255088 h 1355755"/>
              <a:gd name="connsiteX38" fmla="*/ 76206 w 1676406"/>
              <a:gd name="connsiteY38" fmla="*/ 288955 h 1355755"/>
              <a:gd name="connsiteX39" fmla="*/ 127006 w 1676406"/>
              <a:gd name="connsiteY39" fmla="*/ 348221 h 1355755"/>
              <a:gd name="connsiteX40" fmla="*/ 143939 w 1676406"/>
              <a:gd name="connsiteY40" fmla="*/ 373621 h 1355755"/>
              <a:gd name="connsiteX41" fmla="*/ 194739 w 1676406"/>
              <a:gd name="connsiteY41" fmla="*/ 407488 h 1355755"/>
              <a:gd name="connsiteX42" fmla="*/ 211673 w 1676406"/>
              <a:gd name="connsiteY42" fmla="*/ 424421 h 1355755"/>
              <a:gd name="connsiteX43" fmla="*/ 245539 w 1676406"/>
              <a:gd name="connsiteY43" fmla="*/ 441355 h 1355755"/>
              <a:gd name="connsiteX44" fmla="*/ 262473 w 1676406"/>
              <a:gd name="connsiteY44" fmla="*/ 458288 h 1355755"/>
              <a:gd name="connsiteX45" fmla="*/ 330206 w 1676406"/>
              <a:gd name="connsiteY45" fmla="*/ 492155 h 1355755"/>
              <a:gd name="connsiteX46" fmla="*/ 431806 w 1676406"/>
              <a:gd name="connsiteY46" fmla="*/ 576821 h 1355755"/>
              <a:gd name="connsiteX47" fmla="*/ 457206 w 1676406"/>
              <a:gd name="connsiteY47" fmla="*/ 593755 h 1355755"/>
              <a:gd name="connsiteX48" fmla="*/ 491073 w 1676406"/>
              <a:gd name="connsiteY48" fmla="*/ 610688 h 1355755"/>
              <a:gd name="connsiteX49" fmla="*/ 516473 w 1676406"/>
              <a:gd name="connsiteY49" fmla="*/ 619155 h 1355755"/>
              <a:gd name="connsiteX50" fmla="*/ 541873 w 1676406"/>
              <a:gd name="connsiteY50" fmla="*/ 636088 h 1355755"/>
              <a:gd name="connsiteX51" fmla="*/ 575739 w 1676406"/>
              <a:gd name="connsiteY51" fmla="*/ 653021 h 1355755"/>
              <a:gd name="connsiteX52" fmla="*/ 635006 w 1676406"/>
              <a:gd name="connsiteY52" fmla="*/ 686888 h 1355755"/>
              <a:gd name="connsiteX53" fmla="*/ 677339 w 1676406"/>
              <a:gd name="connsiteY53" fmla="*/ 703821 h 1355755"/>
              <a:gd name="connsiteX54" fmla="*/ 702739 w 1676406"/>
              <a:gd name="connsiteY54" fmla="*/ 720755 h 1355755"/>
              <a:gd name="connsiteX55" fmla="*/ 762006 w 1676406"/>
              <a:gd name="connsiteY55" fmla="*/ 746155 h 1355755"/>
              <a:gd name="connsiteX56" fmla="*/ 821273 w 1676406"/>
              <a:gd name="connsiteY56" fmla="*/ 788488 h 1355755"/>
              <a:gd name="connsiteX57" fmla="*/ 880539 w 1676406"/>
              <a:gd name="connsiteY57" fmla="*/ 822355 h 1355755"/>
              <a:gd name="connsiteX58" fmla="*/ 939806 w 1676406"/>
              <a:gd name="connsiteY58" fmla="*/ 873155 h 1355755"/>
              <a:gd name="connsiteX59" fmla="*/ 982139 w 1676406"/>
              <a:gd name="connsiteY59" fmla="*/ 915488 h 1355755"/>
              <a:gd name="connsiteX60" fmla="*/ 1049873 w 1676406"/>
              <a:gd name="connsiteY60" fmla="*/ 966288 h 1355755"/>
              <a:gd name="connsiteX61" fmla="*/ 1075273 w 1676406"/>
              <a:gd name="connsiteY61" fmla="*/ 1000155 h 1355755"/>
              <a:gd name="connsiteX62" fmla="*/ 1126073 w 1676406"/>
              <a:gd name="connsiteY62" fmla="*/ 1042488 h 1355755"/>
              <a:gd name="connsiteX63" fmla="*/ 1159939 w 1676406"/>
              <a:gd name="connsiteY63" fmla="*/ 1093288 h 1355755"/>
              <a:gd name="connsiteX64" fmla="*/ 1176873 w 1676406"/>
              <a:gd name="connsiteY64" fmla="*/ 1118688 h 1355755"/>
              <a:gd name="connsiteX65" fmla="*/ 1202273 w 1676406"/>
              <a:gd name="connsiteY65" fmla="*/ 1135621 h 1355755"/>
              <a:gd name="connsiteX66" fmla="*/ 1244606 w 1676406"/>
              <a:gd name="connsiteY66" fmla="*/ 1169488 h 1355755"/>
              <a:gd name="connsiteX67" fmla="*/ 1303873 w 1676406"/>
              <a:gd name="connsiteY67" fmla="*/ 1211821 h 1355755"/>
              <a:gd name="connsiteX68" fmla="*/ 1380073 w 1676406"/>
              <a:gd name="connsiteY68" fmla="*/ 1254155 h 1355755"/>
              <a:gd name="connsiteX69" fmla="*/ 1456273 w 1676406"/>
              <a:gd name="connsiteY69" fmla="*/ 1313421 h 1355755"/>
              <a:gd name="connsiteX70" fmla="*/ 1507073 w 1676406"/>
              <a:gd name="connsiteY70" fmla="*/ 1338821 h 1355755"/>
              <a:gd name="connsiteX71" fmla="*/ 1557873 w 1676406"/>
              <a:gd name="connsiteY71" fmla="*/ 1355755 h 1355755"/>
              <a:gd name="connsiteX72" fmla="*/ 1642539 w 1676406"/>
              <a:gd name="connsiteY72" fmla="*/ 1347288 h 1355755"/>
              <a:gd name="connsiteX73" fmla="*/ 1667939 w 1676406"/>
              <a:gd name="connsiteY73" fmla="*/ 1338821 h 1355755"/>
              <a:gd name="connsiteX74" fmla="*/ 1676406 w 1676406"/>
              <a:gd name="connsiteY74" fmla="*/ 1313421 h 1355755"/>
              <a:gd name="connsiteX75" fmla="*/ 1659473 w 1676406"/>
              <a:gd name="connsiteY75" fmla="*/ 1228755 h 1355755"/>
              <a:gd name="connsiteX76" fmla="*/ 1642539 w 1676406"/>
              <a:gd name="connsiteY76" fmla="*/ 1177955 h 1355755"/>
              <a:gd name="connsiteX77" fmla="*/ 1625606 w 1676406"/>
              <a:gd name="connsiteY77" fmla="*/ 1161021 h 1355755"/>
              <a:gd name="connsiteX78" fmla="*/ 1583273 w 1676406"/>
              <a:gd name="connsiteY78" fmla="*/ 1084821 h 1355755"/>
              <a:gd name="connsiteX79" fmla="*/ 1566339 w 1676406"/>
              <a:gd name="connsiteY79" fmla="*/ 1067888 h 1355755"/>
              <a:gd name="connsiteX80" fmla="*/ 1532473 w 1676406"/>
              <a:gd name="connsiteY80" fmla="*/ 1017088 h 1355755"/>
              <a:gd name="connsiteX81" fmla="*/ 1498606 w 1676406"/>
              <a:gd name="connsiteY81" fmla="*/ 966288 h 1355755"/>
              <a:gd name="connsiteX82" fmla="*/ 1473206 w 1676406"/>
              <a:gd name="connsiteY82" fmla="*/ 932421 h 1355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676406" h="1355755">
                <a:moveTo>
                  <a:pt x="1540939" y="1008621"/>
                </a:moveTo>
                <a:cubicBezTo>
                  <a:pt x="1535295" y="994510"/>
                  <a:pt x="1529342" y="980518"/>
                  <a:pt x="1524006" y="966288"/>
                </a:cubicBezTo>
                <a:cubicBezTo>
                  <a:pt x="1515743" y="944254"/>
                  <a:pt x="1516588" y="933470"/>
                  <a:pt x="1498606" y="915488"/>
                </a:cubicBezTo>
                <a:cubicBezTo>
                  <a:pt x="1491411" y="908293"/>
                  <a:pt x="1481673" y="904199"/>
                  <a:pt x="1473206" y="898555"/>
                </a:cubicBezTo>
                <a:cubicBezTo>
                  <a:pt x="1470384" y="887266"/>
                  <a:pt x="1469943" y="875096"/>
                  <a:pt x="1464739" y="864688"/>
                </a:cubicBezTo>
                <a:cubicBezTo>
                  <a:pt x="1455638" y="846485"/>
                  <a:pt x="1437309" y="833195"/>
                  <a:pt x="1430873" y="813888"/>
                </a:cubicBezTo>
                <a:cubicBezTo>
                  <a:pt x="1422678" y="789305"/>
                  <a:pt x="1423377" y="783976"/>
                  <a:pt x="1405473" y="763088"/>
                </a:cubicBezTo>
                <a:cubicBezTo>
                  <a:pt x="1395083" y="750966"/>
                  <a:pt x="1380462" y="742505"/>
                  <a:pt x="1371606" y="729221"/>
                </a:cubicBezTo>
                <a:cubicBezTo>
                  <a:pt x="1349723" y="696395"/>
                  <a:pt x="1364327" y="707039"/>
                  <a:pt x="1329273" y="695355"/>
                </a:cubicBezTo>
                <a:cubicBezTo>
                  <a:pt x="1256868" y="622950"/>
                  <a:pt x="1374872" y="735905"/>
                  <a:pt x="1286939" y="669955"/>
                </a:cubicBezTo>
                <a:cubicBezTo>
                  <a:pt x="1270974" y="657981"/>
                  <a:pt x="1255676" y="644226"/>
                  <a:pt x="1244606" y="627621"/>
                </a:cubicBezTo>
                <a:cubicBezTo>
                  <a:pt x="1238962" y="619154"/>
                  <a:pt x="1236508" y="607269"/>
                  <a:pt x="1227673" y="602221"/>
                </a:cubicBezTo>
                <a:cubicBezTo>
                  <a:pt x="1215178" y="595081"/>
                  <a:pt x="1199450" y="596577"/>
                  <a:pt x="1185339" y="593755"/>
                </a:cubicBezTo>
                <a:cubicBezTo>
                  <a:pt x="1179695" y="588110"/>
                  <a:pt x="1171976" y="583961"/>
                  <a:pt x="1168406" y="576821"/>
                </a:cubicBezTo>
                <a:cubicBezTo>
                  <a:pt x="1160424" y="560856"/>
                  <a:pt x="1157117" y="542954"/>
                  <a:pt x="1151473" y="526021"/>
                </a:cubicBezTo>
                <a:cubicBezTo>
                  <a:pt x="1148651" y="517554"/>
                  <a:pt x="1147956" y="508047"/>
                  <a:pt x="1143006" y="500621"/>
                </a:cubicBezTo>
                <a:cubicBezTo>
                  <a:pt x="1137362" y="492154"/>
                  <a:pt x="1132430" y="483167"/>
                  <a:pt x="1126073" y="475221"/>
                </a:cubicBezTo>
                <a:cubicBezTo>
                  <a:pt x="1121086" y="468988"/>
                  <a:pt x="1115984" y="462395"/>
                  <a:pt x="1109139" y="458288"/>
                </a:cubicBezTo>
                <a:cubicBezTo>
                  <a:pt x="1101486" y="453696"/>
                  <a:pt x="1092206" y="452643"/>
                  <a:pt x="1083739" y="449821"/>
                </a:cubicBezTo>
                <a:cubicBezTo>
                  <a:pt x="1077945" y="432439"/>
                  <a:pt x="1076936" y="416786"/>
                  <a:pt x="1058339" y="407488"/>
                </a:cubicBezTo>
                <a:cubicBezTo>
                  <a:pt x="1047931" y="402284"/>
                  <a:pt x="1035618" y="402365"/>
                  <a:pt x="1024473" y="399021"/>
                </a:cubicBezTo>
                <a:cubicBezTo>
                  <a:pt x="1007377" y="393892"/>
                  <a:pt x="990989" y="386417"/>
                  <a:pt x="973673" y="382088"/>
                </a:cubicBezTo>
                <a:cubicBezTo>
                  <a:pt x="915725" y="367601"/>
                  <a:pt x="959421" y="377290"/>
                  <a:pt x="880539" y="365155"/>
                </a:cubicBezTo>
                <a:cubicBezTo>
                  <a:pt x="863572" y="362545"/>
                  <a:pt x="846841" y="358175"/>
                  <a:pt x="829739" y="356688"/>
                </a:cubicBezTo>
                <a:cubicBezTo>
                  <a:pt x="781859" y="352524"/>
                  <a:pt x="733784" y="351043"/>
                  <a:pt x="685806" y="348221"/>
                </a:cubicBezTo>
                <a:cubicBezTo>
                  <a:pt x="674517" y="345399"/>
                  <a:pt x="662347" y="344959"/>
                  <a:pt x="651939" y="339755"/>
                </a:cubicBezTo>
                <a:cubicBezTo>
                  <a:pt x="628296" y="327934"/>
                  <a:pt x="624312" y="290739"/>
                  <a:pt x="618073" y="272021"/>
                </a:cubicBezTo>
                <a:lnTo>
                  <a:pt x="609606" y="246621"/>
                </a:lnTo>
                <a:lnTo>
                  <a:pt x="601139" y="221221"/>
                </a:lnTo>
                <a:cubicBezTo>
                  <a:pt x="594315" y="159804"/>
                  <a:pt x="597539" y="157817"/>
                  <a:pt x="584206" y="111155"/>
                </a:cubicBezTo>
                <a:cubicBezTo>
                  <a:pt x="581754" y="102574"/>
                  <a:pt x="580331" y="93408"/>
                  <a:pt x="575739" y="85755"/>
                </a:cubicBezTo>
                <a:cubicBezTo>
                  <a:pt x="569341" y="75091"/>
                  <a:pt x="542847" y="56084"/>
                  <a:pt x="533406" y="51888"/>
                </a:cubicBezTo>
                <a:cubicBezTo>
                  <a:pt x="501728" y="37809"/>
                  <a:pt x="466158" y="29923"/>
                  <a:pt x="431806" y="26488"/>
                </a:cubicBezTo>
                <a:cubicBezTo>
                  <a:pt x="392391" y="22546"/>
                  <a:pt x="352784" y="20843"/>
                  <a:pt x="313273" y="18021"/>
                </a:cubicBezTo>
                <a:cubicBezTo>
                  <a:pt x="203353" y="-298"/>
                  <a:pt x="159020" y="-11117"/>
                  <a:pt x="8473" y="18021"/>
                </a:cubicBezTo>
                <a:cubicBezTo>
                  <a:pt x="-5656" y="20756"/>
                  <a:pt x="2828" y="46244"/>
                  <a:pt x="6" y="60355"/>
                </a:cubicBezTo>
                <a:cubicBezTo>
                  <a:pt x="11521" y="198535"/>
                  <a:pt x="-4947" y="120816"/>
                  <a:pt x="25406" y="204288"/>
                </a:cubicBezTo>
                <a:cubicBezTo>
                  <a:pt x="31506" y="221063"/>
                  <a:pt x="33156" y="239782"/>
                  <a:pt x="42339" y="255088"/>
                </a:cubicBezTo>
                <a:cubicBezTo>
                  <a:pt x="50553" y="268778"/>
                  <a:pt x="67350" y="275671"/>
                  <a:pt x="76206" y="288955"/>
                </a:cubicBezTo>
                <a:cubicBezTo>
                  <a:pt x="115080" y="347268"/>
                  <a:pt x="65413" y="276363"/>
                  <a:pt x="127006" y="348221"/>
                </a:cubicBezTo>
                <a:cubicBezTo>
                  <a:pt x="133628" y="355947"/>
                  <a:pt x="136281" y="366920"/>
                  <a:pt x="143939" y="373621"/>
                </a:cubicBezTo>
                <a:cubicBezTo>
                  <a:pt x="159255" y="387023"/>
                  <a:pt x="180348" y="393098"/>
                  <a:pt x="194739" y="407488"/>
                </a:cubicBezTo>
                <a:cubicBezTo>
                  <a:pt x="200384" y="413132"/>
                  <a:pt x="205031" y="419993"/>
                  <a:pt x="211673" y="424421"/>
                </a:cubicBezTo>
                <a:cubicBezTo>
                  <a:pt x="222174" y="431422"/>
                  <a:pt x="235038" y="434354"/>
                  <a:pt x="245539" y="441355"/>
                </a:cubicBezTo>
                <a:cubicBezTo>
                  <a:pt x="252181" y="445783"/>
                  <a:pt x="255628" y="454181"/>
                  <a:pt x="262473" y="458288"/>
                </a:cubicBezTo>
                <a:cubicBezTo>
                  <a:pt x="284118" y="471275"/>
                  <a:pt x="312357" y="474306"/>
                  <a:pt x="330206" y="492155"/>
                </a:cubicBezTo>
                <a:cubicBezTo>
                  <a:pt x="395400" y="557349"/>
                  <a:pt x="361078" y="529669"/>
                  <a:pt x="431806" y="576821"/>
                </a:cubicBezTo>
                <a:cubicBezTo>
                  <a:pt x="440273" y="582466"/>
                  <a:pt x="448104" y="589204"/>
                  <a:pt x="457206" y="593755"/>
                </a:cubicBezTo>
                <a:cubicBezTo>
                  <a:pt x="468495" y="599399"/>
                  <a:pt x="479472" y="605716"/>
                  <a:pt x="491073" y="610688"/>
                </a:cubicBezTo>
                <a:cubicBezTo>
                  <a:pt x="499276" y="614204"/>
                  <a:pt x="508491" y="615164"/>
                  <a:pt x="516473" y="619155"/>
                </a:cubicBezTo>
                <a:cubicBezTo>
                  <a:pt x="525574" y="623706"/>
                  <a:pt x="533038" y="631040"/>
                  <a:pt x="541873" y="636088"/>
                </a:cubicBezTo>
                <a:cubicBezTo>
                  <a:pt x="552831" y="642350"/>
                  <a:pt x="564781" y="646759"/>
                  <a:pt x="575739" y="653021"/>
                </a:cubicBezTo>
                <a:cubicBezTo>
                  <a:pt x="623414" y="680265"/>
                  <a:pt x="577434" y="661301"/>
                  <a:pt x="635006" y="686888"/>
                </a:cubicBezTo>
                <a:cubicBezTo>
                  <a:pt x="648894" y="693060"/>
                  <a:pt x="663746" y="697024"/>
                  <a:pt x="677339" y="703821"/>
                </a:cubicBezTo>
                <a:cubicBezTo>
                  <a:pt x="686440" y="708372"/>
                  <a:pt x="693637" y="716204"/>
                  <a:pt x="702739" y="720755"/>
                </a:cubicBezTo>
                <a:cubicBezTo>
                  <a:pt x="760364" y="749567"/>
                  <a:pt x="691517" y="702099"/>
                  <a:pt x="762006" y="746155"/>
                </a:cubicBezTo>
                <a:cubicBezTo>
                  <a:pt x="810462" y="776440"/>
                  <a:pt x="779481" y="764607"/>
                  <a:pt x="821273" y="788488"/>
                </a:cubicBezTo>
                <a:cubicBezTo>
                  <a:pt x="836771" y="797344"/>
                  <a:pt x="866785" y="808601"/>
                  <a:pt x="880539" y="822355"/>
                </a:cubicBezTo>
                <a:cubicBezTo>
                  <a:pt x="935493" y="877309"/>
                  <a:pt x="873657" y="840080"/>
                  <a:pt x="939806" y="873155"/>
                </a:cubicBezTo>
                <a:cubicBezTo>
                  <a:pt x="972418" y="922074"/>
                  <a:pt x="938238" y="877859"/>
                  <a:pt x="982139" y="915488"/>
                </a:cubicBezTo>
                <a:cubicBezTo>
                  <a:pt x="1042047" y="966838"/>
                  <a:pt x="988194" y="935450"/>
                  <a:pt x="1049873" y="966288"/>
                </a:cubicBezTo>
                <a:cubicBezTo>
                  <a:pt x="1058340" y="977577"/>
                  <a:pt x="1065295" y="990177"/>
                  <a:pt x="1075273" y="1000155"/>
                </a:cubicBezTo>
                <a:cubicBezTo>
                  <a:pt x="1124191" y="1049073"/>
                  <a:pt x="1077527" y="980071"/>
                  <a:pt x="1126073" y="1042488"/>
                </a:cubicBezTo>
                <a:cubicBezTo>
                  <a:pt x="1138567" y="1058552"/>
                  <a:pt x="1148650" y="1076355"/>
                  <a:pt x="1159939" y="1093288"/>
                </a:cubicBezTo>
                <a:cubicBezTo>
                  <a:pt x="1165584" y="1101755"/>
                  <a:pt x="1168406" y="1113044"/>
                  <a:pt x="1176873" y="1118688"/>
                </a:cubicBezTo>
                <a:lnTo>
                  <a:pt x="1202273" y="1135621"/>
                </a:lnTo>
                <a:cubicBezTo>
                  <a:pt x="1234404" y="1183818"/>
                  <a:pt x="1200565" y="1144322"/>
                  <a:pt x="1244606" y="1169488"/>
                </a:cubicBezTo>
                <a:cubicBezTo>
                  <a:pt x="1271455" y="1184830"/>
                  <a:pt x="1277663" y="1198716"/>
                  <a:pt x="1303873" y="1211821"/>
                </a:cubicBezTo>
                <a:cubicBezTo>
                  <a:pt x="1346459" y="1233114"/>
                  <a:pt x="1326684" y="1200766"/>
                  <a:pt x="1380073" y="1254155"/>
                </a:cubicBezTo>
                <a:cubicBezTo>
                  <a:pt x="1401990" y="1276072"/>
                  <a:pt x="1425890" y="1303293"/>
                  <a:pt x="1456273" y="1313421"/>
                </a:cubicBezTo>
                <a:cubicBezTo>
                  <a:pt x="1548907" y="1344300"/>
                  <a:pt x="1408596" y="1295053"/>
                  <a:pt x="1507073" y="1338821"/>
                </a:cubicBezTo>
                <a:cubicBezTo>
                  <a:pt x="1523384" y="1346070"/>
                  <a:pt x="1557873" y="1355755"/>
                  <a:pt x="1557873" y="1355755"/>
                </a:cubicBezTo>
                <a:cubicBezTo>
                  <a:pt x="1586095" y="1352933"/>
                  <a:pt x="1614506" y="1351601"/>
                  <a:pt x="1642539" y="1347288"/>
                </a:cubicBezTo>
                <a:cubicBezTo>
                  <a:pt x="1651360" y="1345931"/>
                  <a:pt x="1661628" y="1345132"/>
                  <a:pt x="1667939" y="1338821"/>
                </a:cubicBezTo>
                <a:cubicBezTo>
                  <a:pt x="1674250" y="1332510"/>
                  <a:pt x="1673584" y="1321888"/>
                  <a:pt x="1676406" y="1313421"/>
                </a:cubicBezTo>
                <a:cubicBezTo>
                  <a:pt x="1670762" y="1285199"/>
                  <a:pt x="1668575" y="1256059"/>
                  <a:pt x="1659473" y="1228755"/>
                </a:cubicBezTo>
                <a:cubicBezTo>
                  <a:pt x="1653828" y="1211822"/>
                  <a:pt x="1655160" y="1190577"/>
                  <a:pt x="1642539" y="1177955"/>
                </a:cubicBezTo>
                <a:lnTo>
                  <a:pt x="1625606" y="1161021"/>
                </a:lnTo>
                <a:cubicBezTo>
                  <a:pt x="1614960" y="1129083"/>
                  <a:pt x="1612383" y="1113930"/>
                  <a:pt x="1583273" y="1084821"/>
                </a:cubicBezTo>
                <a:cubicBezTo>
                  <a:pt x="1577628" y="1079177"/>
                  <a:pt x="1571129" y="1074274"/>
                  <a:pt x="1566339" y="1067888"/>
                </a:cubicBezTo>
                <a:cubicBezTo>
                  <a:pt x="1554128" y="1051607"/>
                  <a:pt x="1543762" y="1034021"/>
                  <a:pt x="1532473" y="1017088"/>
                </a:cubicBezTo>
                <a:lnTo>
                  <a:pt x="1498606" y="966288"/>
                </a:lnTo>
                <a:cubicBezTo>
                  <a:pt x="1479459" y="937567"/>
                  <a:pt x="1488868" y="948083"/>
                  <a:pt x="1473206" y="932421"/>
                </a:cubicBezTo>
              </a:path>
            </a:pathLst>
          </a:custGeom>
          <a:solidFill>
            <a:srgbClr val="FF0000">
              <a:alpha val="36000"/>
            </a:srgb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tree with a mountain in the background&#10;&#10;Description automatically generated">
            <a:extLst>
              <a:ext uri="{FF2B5EF4-FFF2-40B4-BE49-F238E27FC236}">
                <a16:creationId xmlns:a16="http://schemas.microsoft.com/office/drawing/2014/main" id="{52B0CC42-41A0-4BA7-9454-6CEFB87A8647}"/>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8184938" y="3443616"/>
            <a:ext cx="3509159" cy="2586866"/>
          </a:xfrm>
          <a:prstGeom prst="rect">
            <a:avLst/>
          </a:prstGeom>
          <a:ln w="28575">
            <a:solidFill>
              <a:schemeClr val="tx1"/>
            </a:solidFill>
          </a:ln>
        </p:spPr>
      </p:pic>
      <p:sp>
        <p:nvSpPr>
          <p:cNvPr id="15" name="Freeform: Shape 14">
            <a:extLst>
              <a:ext uri="{FF2B5EF4-FFF2-40B4-BE49-F238E27FC236}">
                <a16:creationId xmlns:a16="http://schemas.microsoft.com/office/drawing/2014/main" id="{6F5A3833-3979-4BE7-985E-49B23EE24699}"/>
              </a:ext>
            </a:extLst>
          </p:cNvPr>
          <p:cNvSpPr/>
          <p:nvPr/>
        </p:nvSpPr>
        <p:spPr>
          <a:xfrm>
            <a:off x="9511645" y="4468305"/>
            <a:ext cx="2008047" cy="952107"/>
          </a:xfrm>
          <a:custGeom>
            <a:avLst/>
            <a:gdLst>
              <a:gd name="connsiteX0" fmla="*/ 235670 w 2008047"/>
              <a:gd name="connsiteY0" fmla="*/ 0 h 952107"/>
              <a:gd name="connsiteX1" fmla="*/ 141402 w 2008047"/>
              <a:gd name="connsiteY1" fmla="*/ 18854 h 952107"/>
              <a:gd name="connsiteX2" fmla="*/ 113122 w 2008047"/>
              <a:gd name="connsiteY2" fmla="*/ 28281 h 952107"/>
              <a:gd name="connsiteX3" fmla="*/ 84842 w 2008047"/>
              <a:gd name="connsiteY3" fmla="*/ 47134 h 952107"/>
              <a:gd name="connsiteX4" fmla="*/ 65988 w 2008047"/>
              <a:gd name="connsiteY4" fmla="*/ 75415 h 952107"/>
              <a:gd name="connsiteX5" fmla="*/ 37708 w 2008047"/>
              <a:gd name="connsiteY5" fmla="*/ 94268 h 952107"/>
              <a:gd name="connsiteX6" fmla="*/ 0 w 2008047"/>
              <a:gd name="connsiteY6" fmla="*/ 150829 h 952107"/>
              <a:gd name="connsiteX7" fmla="*/ 18854 w 2008047"/>
              <a:gd name="connsiteY7" fmla="*/ 216817 h 952107"/>
              <a:gd name="connsiteX8" fmla="*/ 56561 w 2008047"/>
              <a:gd name="connsiteY8" fmla="*/ 273377 h 952107"/>
              <a:gd name="connsiteX9" fmla="*/ 84842 w 2008047"/>
              <a:gd name="connsiteY9" fmla="*/ 292231 h 952107"/>
              <a:gd name="connsiteX10" fmla="*/ 131976 w 2008047"/>
              <a:gd name="connsiteY10" fmla="*/ 339365 h 952107"/>
              <a:gd name="connsiteX11" fmla="*/ 160256 w 2008047"/>
              <a:gd name="connsiteY11" fmla="*/ 348792 h 952107"/>
              <a:gd name="connsiteX12" fmla="*/ 245097 w 2008047"/>
              <a:gd name="connsiteY12" fmla="*/ 395926 h 952107"/>
              <a:gd name="connsiteX13" fmla="*/ 348792 w 2008047"/>
              <a:gd name="connsiteY13" fmla="*/ 367646 h 952107"/>
              <a:gd name="connsiteX14" fmla="*/ 358219 w 2008047"/>
              <a:gd name="connsiteY14" fmla="*/ 311085 h 952107"/>
              <a:gd name="connsiteX15" fmla="*/ 414780 w 2008047"/>
              <a:gd name="connsiteY15" fmla="*/ 292231 h 952107"/>
              <a:gd name="connsiteX16" fmla="*/ 461914 w 2008047"/>
              <a:gd name="connsiteY16" fmla="*/ 301658 h 952107"/>
              <a:gd name="connsiteX17" fmla="*/ 509048 w 2008047"/>
              <a:gd name="connsiteY17" fmla="*/ 348792 h 952107"/>
              <a:gd name="connsiteX18" fmla="*/ 537328 w 2008047"/>
              <a:gd name="connsiteY18" fmla="*/ 367646 h 952107"/>
              <a:gd name="connsiteX19" fmla="*/ 575035 w 2008047"/>
              <a:gd name="connsiteY19" fmla="*/ 414780 h 952107"/>
              <a:gd name="connsiteX20" fmla="*/ 584462 w 2008047"/>
              <a:gd name="connsiteY20" fmla="*/ 386499 h 952107"/>
              <a:gd name="connsiteX21" fmla="*/ 575035 w 2008047"/>
              <a:gd name="connsiteY21" fmla="*/ 329938 h 952107"/>
              <a:gd name="connsiteX22" fmla="*/ 631596 w 2008047"/>
              <a:gd name="connsiteY22" fmla="*/ 367646 h 952107"/>
              <a:gd name="connsiteX23" fmla="*/ 707011 w 2008047"/>
              <a:gd name="connsiteY23" fmla="*/ 405353 h 952107"/>
              <a:gd name="connsiteX24" fmla="*/ 735291 w 2008047"/>
              <a:gd name="connsiteY24" fmla="*/ 414780 h 952107"/>
              <a:gd name="connsiteX25" fmla="*/ 810706 w 2008047"/>
              <a:gd name="connsiteY25" fmla="*/ 443060 h 952107"/>
              <a:gd name="connsiteX26" fmla="*/ 829559 w 2008047"/>
              <a:gd name="connsiteY26" fmla="*/ 471340 h 952107"/>
              <a:gd name="connsiteX27" fmla="*/ 857840 w 2008047"/>
              <a:gd name="connsiteY27" fmla="*/ 499621 h 952107"/>
              <a:gd name="connsiteX28" fmla="*/ 867266 w 2008047"/>
              <a:gd name="connsiteY28" fmla="*/ 527901 h 952107"/>
              <a:gd name="connsiteX29" fmla="*/ 904974 w 2008047"/>
              <a:gd name="connsiteY29" fmla="*/ 537328 h 952107"/>
              <a:gd name="connsiteX30" fmla="*/ 989815 w 2008047"/>
              <a:gd name="connsiteY30" fmla="*/ 565608 h 952107"/>
              <a:gd name="connsiteX31" fmla="*/ 1008668 w 2008047"/>
              <a:gd name="connsiteY31" fmla="*/ 593889 h 952107"/>
              <a:gd name="connsiteX32" fmla="*/ 1046376 w 2008047"/>
              <a:gd name="connsiteY32" fmla="*/ 678730 h 952107"/>
              <a:gd name="connsiteX33" fmla="*/ 1102936 w 2008047"/>
              <a:gd name="connsiteY33" fmla="*/ 697584 h 952107"/>
              <a:gd name="connsiteX34" fmla="*/ 1159497 w 2008047"/>
              <a:gd name="connsiteY34" fmla="*/ 725864 h 952107"/>
              <a:gd name="connsiteX35" fmla="*/ 1206631 w 2008047"/>
              <a:gd name="connsiteY35" fmla="*/ 782425 h 952107"/>
              <a:gd name="connsiteX36" fmla="*/ 1234912 w 2008047"/>
              <a:gd name="connsiteY36" fmla="*/ 801279 h 952107"/>
              <a:gd name="connsiteX37" fmla="*/ 1263192 w 2008047"/>
              <a:gd name="connsiteY37" fmla="*/ 810705 h 952107"/>
              <a:gd name="connsiteX38" fmla="*/ 1564850 w 2008047"/>
              <a:gd name="connsiteY38" fmla="*/ 820132 h 952107"/>
              <a:gd name="connsiteX39" fmla="*/ 1668545 w 2008047"/>
              <a:gd name="connsiteY39" fmla="*/ 829559 h 952107"/>
              <a:gd name="connsiteX40" fmla="*/ 1696825 w 2008047"/>
              <a:gd name="connsiteY40" fmla="*/ 838986 h 952107"/>
              <a:gd name="connsiteX41" fmla="*/ 1734532 w 2008047"/>
              <a:gd name="connsiteY41" fmla="*/ 848413 h 952107"/>
              <a:gd name="connsiteX42" fmla="*/ 1838227 w 2008047"/>
              <a:gd name="connsiteY42" fmla="*/ 914400 h 952107"/>
              <a:gd name="connsiteX43" fmla="*/ 1885361 w 2008047"/>
              <a:gd name="connsiteY43" fmla="*/ 933254 h 952107"/>
              <a:gd name="connsiteX44" fmla="*/ 1941922 w 2008047"/>
              <a:gd name="connsiteY44" fmla="*/ 952107 h 952107"/>
              <a:gd name="connsiteX45" fmla="*/ 1998483 w 2008047"/>
              <a:gd name="connsiteY45" fmla="*/ 904973 h 952107"/>
              <a:gd name="connsiteX46" fmla="*/ 1989056 w 2008047"/>
              <a:gd name="connsiteY46" fmla="*/ 876693 h 952107"/>
              <a:gd name="connsiteX47" fmla="*/ 1932495 w 2008047"/>
              <a:gd name="connsiteY47" fmla="*/ 838986 h 952107"/>
              <a:gd name="connsiteX48" fmla="*/ 1904215 w 2008047"/>
              <a:gd name="connsiteY48" fmla="*/ 820132 h 952107"/>
              <a:gd name="connsiteX49" fmla="*/ 1838227 w 2008047"/>
              <a:gd name="connsiteY49" fmla="*/ 801279 h 952107"/>
              <a:gd name="connsiteX50" fmla="*/ 1781666 w 2008047"/>
              <a:gd name="connsiteY50" fmla="*/ 782425 h 952107"/>
              <a:gd name="connsiteX51" fmla="*/ 1753386 w 2008047"/>
              <a:gd name="connsiteY51" fmla="*/ 763571 h 952107"/>
              <a:gd name="connsiteX52" fmla="*/ 1668545 w 2008047"/>
              <a:gd name="connsiteY52" fmla="*/ 754144 h 952107"/>
              <a:gd name="connsiteX53" fmla="*/ 1630837 w 2008047"/>
              <a:gd name="connsiteY53" fmla="*/ 744718 h 952107"/>
              <a:gd name="connsiteX54" fmla="*/ 1574277 w 2008047"/>
              <a:gd name="connsiteY54" fmla="*/ 725864 h 952107"/>
              <a:gd name="connsiteX55" fmla="*/ 1536569 w 2008047"/>
              <a:gd name="connsiteY55" fmla="*/ 716437 h 952107"/>
              <a:gd name="connsiteX56" fmla="*/ 1480009 w 2008047"/>
              <a:gd name="connsiteY56" fmla="*/ 697584 h 952107"/>
              <a:gd name="connsiteX57" fmla="*/ 1366887 w 2008047"/>
              <a:gd name="connsiteY57" fmla="*/ 659876 h 952107"/>
              <a:gd name="connsiteX58" fmla="*/ 1310326 w 2008047"/>
              <a:gd name="connsiteY58" fmla="*/ 641023 h 952107"/>
              <a:gd name="connsiteX59" fmla="*/ 1282046 w 2008047"/>
              <a:gd name="connsiteY59" fmla="*/ 631596 h 952107"/>
              <a:gd name="connsiteX60" fmla="*/ 1244339 w 2008047"/>
              <a:gd name="connsiteY60" fmla="*/ 622169 h 952107"/>
              <a:gd name="connsiteX61" fmla="*/ 1187778 w 2008047"/>
              <a:gd name="connsiteY61" fmla="*/ 603316 h 952107"/>
              <a:gd name="connsiteX62" fmla="*/ 1159497 w 2008047"/>
              <a:gd name="connsiteY62" fmla="*/ 593889 h 952107"/>
              <a:gd name="connsiteX63" fmla="*/ 1140644 w 2008047"/>
              <a:gd name="connsiteY63" fmla="*/ 565608 h 952107"/>
              <a:gd name="connsiteX64" fmla="*/ 1093510 w 2008047"/>
              <a:gd name="connsiteY64" fmla="*/ 527901 h 952107"/>
              <a:gd name="connsiteX65" fmla="*/ 1084083 w 2008047"/>
              <a:gd name="connsiteY65" fmla="*/ 480767 h 952107"/>
              <a:gd name="connsiteX66" fmla="*/ 1074656 w 2008047"/>
              <a:gd name="connsiteY66" fmla="*/ 452487 h 952107"/>
              <a:gd name="connsiteX67" fmla="*/ 1018095 w 2008047"/>
              <a:gd name="connsiteY67" fmla="*/ 433633 h 952107"/>
              <a:gd name="connsiteX68" fmla="*/ 952108 w 2008047"/>
              <a:gd name="connsiteY68" fmla="*/ 414780 h 952107"/>
              <a:gd name="connsiteX69" fmla="*/ 876693 w 2008047"/>
              <a:gd name="connsiteY69" fmla="*/ 348792 h 952107"/>
              <a:gd name="connsiteX70" fmla="*/ 829559 w 2008047"/>
              <a:gd name="connsiteY70" fmla="*/ 320511 h 952107"/>
              <a:gd name="connsiteX71" fmla="*/ 801279 w 2008047"/>
              <a:gd name="connsiteY71" fmla="*/ 301658 h 952107"/>
              <a:gd name="connsiteX72" fmla="*/ 763571 w 2008047"/>
              <a:gd name="connsiteY72" fmla="*/ 292231 h 952107"/>
              <a:gd name="connsiteX73" fmla="*/ 735291 w 2008047"/>
              <a:gd name="connsiteY73" fmla="*/ 263951 h 952107"/>
              <a:gd name="connsiteX74" fmla="*/ 707011 w 2008047"/>
              <a:gd name="connsiteY74" fmla="*/ 254524 h 952107"/>
              <a:gd name="connsiteX75" fmla="*/ 678730 w 2008047"/>
              <a:gd name="connsiteY75" fmla="*/ 235670 h 952107"/>
              <a:gd name="connsiteX76" fmla="*/ 650450 w 2008047"/>
              <a:gd name="connsiteY76" fmla="*/ 197963 h 952107"/>
              <a:gd name="connsiteX77" fmla="*/ 612743 w 2008047"/>
              <a:gd name="connsiteY77" fmla="*/ 131975 h 952107"/>
              <a:gd name="connsiteX78" fmla="*/ 584462 w 2008047"/>
              <a:gd name="connsiteY78" fmla="*/ 113122 h 952107"/>
              <a:gd name="connsiteX79" fmla="*/ 565609 w 2008047"/>
              <a:gd name="connsiteY79" fmla="*/ 84841 h 952107"/>
              <a:gd name="connsiteX80" fmla="*/ 480767 w 2008047"/>
              <a:gd name="connsiteY80" fmla="*/ 65988 h 952107"/>
              <a:gd name="connsiteX81" fmla="*/ 414780 w 2008047"/>
              <a:gd name="connsiteY81" fmla="*/ 56561 h 952107"/>
              <a:gd name="connsiteX82" fmla="*/ 377073 w 2008047"/>
              <a:gd name="connsiteY82" fmla="*/ 47134 h 952107"/>
              <a:gd name="connsiteX83" fmla="*/ 273378 w 2008047"/>
              <a:gd name="connsiteY83" fmla="*/ 37707 h 952107"/>
              <a:gd name="connsiteX84" fmla="*/ 141402 w 2008047"/>
              <a:gd name="connsiteY84" fmla="*/ 9427 h 952107"/>
              <a:gd name="connsiteX85" fmla="*/ 94268 w 2008047"/>
              <a:gd name="connsiteY85" fmla="*/ 0 h 952107"/>
              <a:gd name="connsiteX86" fmla="*/ 122549 w 2008047"/>
              <a:gd name="connsiteY86" fmla="*/ 9427 h 952107"/>
              <a:gd name="connsiteX87" fmla="*/ 179110 w 2008047"/>
              <a:gd name="connsiteY87" fmla="*/ 18854 h 952107"/>
              <a:gd name="connsiteX88" fmla="*/ 235670 w 2008047"/>
              <a:gd name="connsiteY88" fmla="*/ 0 h 95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008047" h="952107">
                <a:moveTo>
                  <a:pt x="235670" y="0"/>
                </a:moveTo>
                <a:cubicBezTo>
                  <a:pt x="229385" y="0"/>
                  <a:pt x="180775" y="7604"/>
                  <a:pt x="141402" y="18854"/>
                </a:cubicBezTo>
                <a:cubicBezTo>
                  <a:pt x="131848" y="21584"/>
                  <a:pt x="122010" y="23837"/>
                  <a:pt x="113122" y="28281"/>
                </a:cubicBezTo>
                <a:cubicBezTo>
                  <a:pt x="102989" y="33348"/>
                  <a:pt x="94269" y="40850"/>
                  <a:pt x="84842" y="47134"/>
                </a:cubicBezTo>
                <a:cubicBezTo>
                  <a:pt x="78557" y="56561"/>
                  <a:pt x="73999" y="67404"/>
                  <a:pt x="65988" y="75415"/>
                </a:cubicBezTo>
                <a:cubicBezTo>
                  <a:pt x="57977" y="83426"/>
                  <a:pt x="45168" y="85742"/>
                  <a:pt x="37708" y="94268"/>
                </a:cubicBezTo>
                <a:cubicBezTo>
                  <a:pt x="22787" y="111321"/>
                  <a:pt x="0" y="150829"/>
                  <a:pt x="0" y="150829"/>
                </a:cubicBezTo>
                <a:cubicBezTo>
                  <a:pt x="2219" y="159704"/>
                  <a:pt x="12707" y="205753"/>
                  <a:pt x="18854" y="216817"/>
                </a:cubicBezTo>
                <a:cubicBezTo>
                  <a:pt x="29858" y="236624"/>
                  <a:pt x="37708" y="260808"/>
                  <a:pt x="56561" y="273377"/>
                </a:cubicBezTo>
                <a:lnTo>
                  <a:pt x="84842" y="292231"/>
                </a:lnTo>
                <a:cubicBezTo>
                  <a:pt x="103696" y="320512"/>
                  <a:pt x="100553" y="323653"/>
                  <a:pt x="131976" y="339365"/>
                </a:cubicBezTo>
                <a:cubicBezTo>
                  <a:pt x="140864" y="343809"/>
                  <a:pt x="151570" y="343966"/>
                  <a:pt x="160256" y="348792"/>
                </a:cubicBezTo>
                <a:cubicBezTo>
                  <a:pt x="257499" y="402816"/>
                  <a:pt x="181106" y="374595"/>
                  <a:pt x="245097" y="395926"/>
                </a:cubicBezTo>
                <a:cubicBezTo>
                  <a:pt x="253265" y="394905"/>
                  <a:pt x="334533" y="396164"/>
                  <a:pt x="348792" y="367646"/>
                </a:cubicBezTo>
                <a:cubicBezTo>
                  <a:pt x="357340" y="350550"/>
                  <a:pt x="345633" y="325470"/>
                  <a:pt x="358219" y="311085"/>
                </a:cubicBezTo>
                <a:cubicBezTo>
                  <a:pt x="371306" y="296129"/>
                  <a:pt x="414780" y="292231"/>
                  <a:pt x="414780" y="292231"/>
                </a:cubicBezTo>
                <a:cubicBezTo>
                  <a:pt x="430491" y="295373"/>
                  <a:pt x="446912" y="296032"/>
                  <a:pt x="461914" y="301658"/>
                </a:cubicBezTo>
                <a:cubicBezTo>
                  <a:pt x="502134" y="316740"/>
                  <a:pt x="481397" y="321140"/>
                  <a:pt x="509048" y="348792"/>
                </a:cubicBezTo>
                <a:cubicBezTo>
                  <a:pt x="517059" y="356803"/>
                  <a:pt x="527901" y="361361"/>
                  <a:pt x="537328" y="367646"/>
                </a:cubicBezTo>
                <a:cubicBezTo>
                  <a:pt x="541296" y="379551"/>
                  <a:pt x="548796" y="421340"/>
                  <a:pt x="575035" y="414780"/>
                </a:cubicBezTo>
                <a:cubicBezTo>
                  <a:pt x="584675" y="412370"/>
                  <a:pt x="581320" y="395926"/>
                  <a:pt x="584462" y="386499"/>
                </a:cubicBezTo>
                <a:cubicBezTo>
                  <a:pt x="581320" y="367645"/>
                  <a:pt x="557288" y="337036"/>
                  <a:pt x="575035" y="329938"/>
                </a:cubicBezTo>
                <a:cubicBezTo>
                  <a:pt x="596074" y="321523"/>
                  <a:pt x="611329" y="357513"/>
                  <a:pt x="631596" y="367646"/>
                </a:cubicBezTo>
                <a:cubicBezTo>
                  <a:pt x="656734" y="380215"/>
                  <a:pt x="680348" y="396465"/>
                  <a:pt x="707011" y="405353"/>
                </a:cubicBezTo>
                <a:cubicBezTo>
                  <a:pt x="716438" y="408495"/>
                  <a:pt x="726158" y="410866"/>
                  <a:pt x="735291" y="414780"/>
                </a:cubicBezTo>
                <a:cubicBezTo>
                  <a:pt x="804302" y="444356"/>
                  <a:pt x="741188" y="425680"/>
                  <a:pt x="810706" y="443060"/>
                </a:cubicBezTo>
                <a:cubicBezTo>
                  <a:pt x="816990" y="452487"/>
                  <a:pt x="822306" y="462637"/>
                  <a:pt x="829559" y="471340"/>
                </a:cubicBezTo>
                <a:cubicBezTo>
                  <a:pt x="838094" y="481582"/>
                  <a:pt x="850445" y="488528"/>
                  <a:pt x="857840" y="499621"/>
                </a:cubicBezTo>
                <a:cubicBezTo>
                  <a:pt x="863352" y="507889"/>
                  <a:pt x="859507" y="521694"/>
                  <a:pt x="867266" y="527901"/>
                </a:cubicBezTo>
                <a:cubicBezTo>
                  <a:pt x="877383" y="535995"/>
                  <a:pt x="892591" y="533518"/>
                  <a:pt x="904974" y="537328"/>
                </a:cubicBezTo>
                <a:cubicBezTo>
                  <a:pt x="933466" y="546095"/>
                  <a:pt x="989815" y="565608"/>
                  <a:pt x="989815" y="565608"/>
                </a:cubicBezTo>
                <a:cubicBezTo>
                  <a:pt x="996099" y="575035"/>
                  <a:pt x="1004067" y="583536"/>
                  <a:pt x="1008668" y="593889"/>
                </a:cubicBezTo>
                <a:cubicBezTo>
                  <a:pt x="1013240" y="604177"/>
                  <a:pt x="1026682" y="666421"/>
                  <a:pt x="1046376" y="678730"/>
                </a:cubicBezTo>
                <a:cubicBezTo>
                  <a:pt x="1063228" y="689263"/>
                  <a:pt x="1086400" y="686561"/>
                  <a:pt x="1102936" y="697584"/>
                </a:cubicBezTo>
                <a:cubicBezTo>
                  <a:pt x="1139485" y="721949"/>
                  <a:pt x="1120469" y="712854"/>
                  <a:pt x="1159497" y="725864"/>
                </a:cubicBezTo>
                <a:cubicBezTo>
                  <a:pt x="1178034" y="753669"/>
                  <a:pt x="1179415" y="759744"/>
                  <a:pt x="1206631" y="782425"/>
                </a:cubicBezTo>
                <a:cubicBezTo>
                  <a:pt x="1215335" y="789678"/>
                  <a:pt x="1224778" y="796212"/>
                  <a:pt x="1234912" y="801279"/>
                </a:cubicBezTo>
                <a:cubicBezTo>
                  <a:pt x="1243800" y="805723"/>
                  <a:pt x="1253272" y="810138"/>
                  <a:pt x="1263192" y="810705"/>
                </a:cubicBezTo>
                <a:cubicBezTo>
                  <a:pt x="1363630" y="816444"/>
                  <a:pt x="1464297" y="816990"/>
                  <a:pt x="1564850" y="820132"/>
                </a:cubicBezTo>
                <a:cubicBezTo>
                  <a:pt x="1599415" y="823274"/>
                  <a:pt x="1634186" y="824651"/>
                  <a:pt x="1668545" y="829559"/>
                </a:cubicBezTo>
                <a:cubicBezTo>
                  <a:pt x="1678382" y="830964"/>
                  <a:pt x="1687271" y="836256"/>
                  <a:pt x="1696825" y="838986"/>
                </a:cubicBezTo>
                <a:cubicBezTo>
                  <a:pt x="1709282" y="842545"/>
                  <a:pt x="1721963" y="845271"/>
                  <a:pt x="1734532" y="848413"/>
                </a:cubicBezTo>
                <a:cubicBezTo>
                  <a:pt x="1756949" y="863357"/>
                  <a:pt x="1811599" y="901086"/>
                  <a:pt x="1838227" y="914400"/>
                </a:cubicBezTo>
                <a:cubicBezTo>
                  <a:pt x="1853362" y="921968"/>
                  <a:pt x="1869458" y="927471"/>
                  <a:pt x="1885361" y="933254"/>
                </a:cubicBezTo>
                <a:cubicBezTo>
                  <a:pt x="1904038" y="940046"/>
                  <a:pt x="1941922" y="952107"/>
                  <a:pt x="1941922" y="952107"/>
                </a:cubicBezTo>
                <a:cubicBezTo>
                  <a:pt x="2017248" y="941347"/>
                  <a:pt x="2015333" y="963946"/>
                  <a:pt x="1998483" y="904973"/>
                </a:cubicBezTo>
                <a:cubicBezTo>
                  <a:pt x="1995753" y="895419"/>
                  <a:pt x="1996082" y="883719"/>
                  <a:pt x="1989056" y="876693"/>
                </a:cubicBezTo>
                <a:cubicBezTo>
                  <a:pt x="1973033" y="860671"/>
                  <a:pt x="1951349" y="851555"/>
                  <a:pt x="1932495" y="838986"/>
                </a:cubicBezTo>
                <a:cubicBezTo>
                  <a:pt x="1923068" y="832701"/>
                  <a:pt x="1914963" y="823715"/>
                  <a:pt x="1904215" y="820132"/>
                </a:cubicBezTo>
                <a:cubicBezTo>
                  <a:pt x="1809161" y="788447"/>
                  <a:pt x="1956608" y="836793"/>
                  <a:pt x="1838227" y="801279"/>
                </a:cubicBezTo>
                <a:cubicBezTo>
                  <a:pt x="1819192" y="795568"/>
                  <a:pt x="1781666" y="782425"/>
                  <a:pt x="1781666" y="782425"/>
                </a:cubicBezTo>
                <a:cubicBezTo>
                  <a:pt x="1772239" y="776140"/>
                  <a:pt x="1764377" y="766319"/>
                  <a:pt x="1753386" y="763571"/>
                </a:cubicBezTo>
                <a:cubicBezTo>
                  <a:pt x="1725781" y="756670"/>
                  <a:pt x="1696669" y="758471"/>
                  <a:pt x="1668545" y="754144"/>
                </a:cubicBezTo>
                <a:cubicBezTo>
                  <a:pt x="1655740" y="752174"/>
                  <a:pt x="1643247" y="748441"/>
                  <a:pt x="1630837" y="744718"/>
                </a:cubicBezTo>
                <a:cubicBezTo>
                  <a:pt x="1611802" y="739008"/>
                  <a:pt x="1593557" y="730684"/>
                  <a:pt x="1574277" y="725864"/>
                </a:cubicBezTo>
                <a:cubicBezTo>
                  <a:pt x="1561708" y="722722"/>
                  <a:pt x="1548979" y="720160"/>
                  <a:pt x="1536569" y="716437"/>
                </a:cubicBezTo>
                <a:cubicBezTo>
                  <a:pt x="1517534" y="710727"/>
                  <a:pt x="1498862" y="703868"/>
                  <a:pt x="1480009" y="697584"/>
                </a:cubicBezTo>
                <a:lnTo>
                  <a:pt x="1366887" y="659876"/>
                </a:lnTo>
                <a:lnTo>
                  <a:pt x="1310326" y="641023"/>
                </a:lnTo>
                <a:cubicBezTo>
                  <a:pt x="1300899" y="637881"/>
                  <a:pt x="1291686" y="634006"/>
                  <a:pt x="1282046" y="631596"/>
                </a:cubicBezTo>
                <a:cubicBezTo>
                  <a:pt x="1269477" y="628454"/>
                  <a:pt x="1256748" y="625892"/>
                  <a:pt x="1244339" y="622169"/>
                </a:cubicBezTo>
                <a:cubicBezTo>
                  <a:pt x="1225304" y="616458"/>
                  <a:pt x="1206632" y="609600"/>
                  <a:pt x="1187778" y="603316"/>
                </a:cubicBezTo>
                <a:lnTo>
                  <a:pt x="1159497" y="593889"/>
                </a:lnTo>
                <a:cubicBezTo>
                  <a:pt x="1153213" y="584462"/>
                  <a:pt x="1149491" y="572686"/>
                  <a:pt x="1140644" y="565608"/>
                </a:cubicBezTo>
                <a:cubicBezTo>
                  <a:pt x="1075596" y="513570"/>
                  <a:pt x="1147540" y="608950"/>
                  <a:pt x="1093510" y="527901"/>
                </a:cubicBezTo>
                <a:cubicBezTo>
                  <a:pt x="1090368" y="512190"/>
                  <a:pt x="1087969" y="496311"/>
                  <a:pt x="1084083" y="480767"/>
                </a:cubicBezTo>
                <a:cubicBezTo>
                  <a:pt x="1081673" y="471127"/>
                  <a:pt x="1082742" y="458263"/>
                  <a:pt x="1074656" y="452487"/>
                </a:cubicBezTo>
                <a:cubicBezTo>
                  <a:pt x="1058484" y="440936"/>
                  <a:pt x="1036949" y="439918"/>
                  <a:pt x="1018095" y="433633"/>
                </a:cubicBezTo>
                <a:cubicBezTo>
                  <a:pt x="977522" y="420108"/>
                  <a:pt x="999457" y="426616"/>
                  <a:pt x="952108" y="414780"/>
                </a:cubicBezTo>
                <a:cubicBezTo>
                  <a:pt x="921842" y="369381"/>
                  <a:pt x="940366" y="389312"/>
                  <a:pt x="876693" y="348792"/>
                </a:cubicBezTo>
                <a:cubicBezTo>
                  <a:pt x="861235" y="338955"/>
                  <a:pt x="844804" y="330674"/>
                  <a:pt x="829559" y="320511"/>
                </a:cubicBezTo>
                <a:cubicBezTo>
                  <a:pt x="820132" y="314227"/>
                  <a:pt x="811692" y="306121"/>
                  <a:pt x="801279" y="301658"/>
                </a:cubicBezTo>
                <a:cubicBezTo>
                  <a:pt x="789370" y="296554"/>
                  <a:pt x="776140" y="295373"/>
                  <a:pt x="763571" y="292231"/>
                </a:cubicBezTo>
                <a:cubicBezTo>
                  <a:pt x="754144" y="282804"/>
                  <a:pt x="746383" y="271346"/>
                  <a:pt x="735291" y="263951"/>
                </a:cubicBezTo>
                <a:cubicBezTo>
                  <a:pt x="727023" y="258439"/>
                  <a:pt x="715899" y="258968"/>
                  <a:pt x="707011" y="254524"/>
                </a:cubicBezTo>
                <a:cubicBezTo>
                  <a:pt x="696877" y="249457"/>
                  <a:pt x="688157" y="241955"/>
                  <a:pt x="678730" y="235670"/>
                </a:cubicBezTo>
                <a:cubicBezTo>
                  <a:pt x="669303" y="223101"/>
                  <a:pt x="658245" y="211604"/>
                  <a:pt x="650450" y="197963"/>
                </a:cubicBezTo>
                <a:cubicBezTo>
                  <a:pt x="621690" y="147633"/>
                  <a:pt x="669698" y="188930"/>
                  <a:pt x="612743" y="131975"/>
                </a:cubicBezTo>
                <a:cubicBezTo>
                  <a:pt x="604732" y="123964"/>
                  <a:pt x="593889" y="119406"/>
                  <a:pt x="584462" y="113122"/>
                </a:cubicBezTo>
                <a:cubicBezTo>
                  <a:pt x="578178" y="103695"/>
                  <a:pt x="574456" y="91919"/>
                  <a:pt x="565609" y="84841"/>
                </a:cubicBezTo>
                <a:cubicBezTo>
                  <a:pt x="553403" y="75077"/>
                  <a:pt x="481329" y="66074"/>
                  <a:pt x="480767" y="65988"/>
                </a:cubicBezTo>
                <a:cubicBezTo>
                  <a:pt x="458806" y="62609"/>
                  <a:pt x="436641" y="60536"/>
                  <a:pt x="414780" y="56561"/>
                </a:cubicBezTo>
                <a:cubicBezTo>
                  <a:pt x="402033" y="54243"/>
                  <a:pt x="389915" y="48846"/>
                  <a:pt x="377073" y="47134"/>
                </a:cubicBezTo>
                <a:cubicBezTo>
                  <a:pt x="342670" y="42547"/>
                  <a:pt x="307943" y="40849"/>
                  <a:pt x="273378" y="37707"/>
                </a:cubicBezTo>
                <a:cubicBezTo>
                  <a:pt x="154675" y="8032"/>
                  <a:pt x="241776" y="27677"/>
                  <a:pt x="141402" y="9427"/>
                </a:cubicBezTo>
                <a:cubicBezTo>
                  <a:pt x="125638" y="6561"/>
                  <a:pt x="110290" y="0"/>
                  <a:pt x="94268" y="0"/>
                </a:cubicBezTo>
                <a:cubicBezTo>
                  <a:pt x="84331" y="0"/>
                  <a:pt x="112849" y="7271"/>
                  <a:pt x="122549" y="9427"/>
                </a:cubicBezTo>
                <a:cubicBezTo>
                  <a:pt x="141208" y="13573"/>
                  <a:pt x="160367" y="15105"/>
                  <a:pt x="179110" y="18854"/>
                </a:cubicBezTo>
                <a:cubicBezTo>
                  <a:pt x="191814" y="21395"/>
                  <a:pt x="241955" y="0"/>
                  <a:pt x="235670" y="0"/>
                </a:cubicBezTo>
                <a:close/>
              </a:path>
            </a:pathLst>
          </a:custGeom>
          <a:noFill/>
          <a:ln w="158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67178F8-4C47-40BC-BD78-28F4581983CD}"/>
              </a:ext>
            </a:extLst>
          </p:cNvPr>
          <p:cNvSpPr txBox="1"/>
          <p:nvPr/>
        </p:nvSpPr>
        <p:spPr>
          <a:xfrm>
            <a:off x="8716955" y="4621192"/>
            <a:ext cx="989502" cy="646331"/>
          </a:xfrm>
          <a:prstGeom prst="rect">
            <a:avLst/>
          </a:prstGeom>
          <a:noFill/>
        </p:spPr>
        <p:txBody>
          <a:bodyPr wrap="none" rtlCol="0">
            <a:spAutoFit/>
          </a:bodyPr>
          <a:lstStyle/>
          <a:p>
            <a:r>
              <a:rPr lang="en-US" b="1" dirty="0" err="1"/>
              <a:t>Faisanes</a:t>
            </a:r>
            <a:endParaRPr lang="en-US" b="1" dirty="0"/>
          </a:p>
          <a:p>
            <a:r>
              <a:rPr lang="en-US" b="1" dirty="0"/>
              <a:t>Target</a:t>
            </a:r>
          </a:p>
        </p:txBody>
      </p:sp>
      <p:pic>
        <p:nvPicPr>
          <p:cNvPr id="17" name="Picture 16">
            <a:extLst>
              <a:ext uri="{FF2B5EF4-FFF2-40B4-BE49-F238E27FC236}">
                <a16:creationId xmlns:a16="http://schemas.microsoft.com/office/drawing/2014/main" id="{BDB37D83-D9DB-4284-9271-2E269257A8A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27746" y="4746989"/>
            <a:ext cx="1555423" cy="1263192"/>
          </a:xfrm>
          <a:prstGeom prst="rect">
            <a:avLst/>
          </a:prstGeom>
          <a:ln w="19050">
            <a:solidFill>
              <a:schemeClr val="tx1"/>
            </a:solidFill>
          </a:ln>
        </p:spPr>
      </p:pic>
      <p:cxnSp>
        <p:nvCxnSpPr>
          <p:cNvPr id="19" name="Straight Connector 18">
            <a:extLst>
              <a:ext uri="{FF2B5EF4-FFF2-40B4-BE49-F238E27FC236}">
                <a16:creationId xmlns:a16="http://schemas.microsoft.com/office/drawing/2014/main" id="{C060044F-764D-44CD-8EB6-F9E39B4DD543}"/>
              </a:ext>
            </a:extLst>
          </p:cNvPr>
          <p:cNvCxnSpPr/>
          <p:nvPr/>
        </p:nvCxnSpPr>
        <p:spPr>
          <a:xfrm>
            <a:off x="857839" y="5137608"/>
            <a:ext cx="1508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F95783C-92AC-4A60-A357-52CE40EB6F53}"/>
              </a:ext>
            </a:extLst>
          </p:cNvPr>
          <p:cNvCxnSpPr>
            <a:cxnSpLocks/>
          </p:cNvCxnSpPr>
          <p:nvPr/>
        </p:nvCxnSpPr>
        <p:spPr>
          <a:xfrm>
            <a:off x="1010240" y="5079947"/>
            <a:ext cx="0" cy="11532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23C05C53-3D14-4058-8296-0C51427FC919}"/>
              </a:ext>
            </a:extLst>
          </p:cNvPr>
          <p:cNvSpPr/>
          <p:nvPr/>
        </p:nvSpPr>
        <p:spPr>
          <a:xfrm>
            <a:off x="764531" y="5079948"/>
            <a:ext cx="95180" cy="11532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0623AED-0CB8-4468-9315-64C5F52C4ABF}"/>
              </a:ext>
            </a:extLst>
          </p:cNvPr>
          <p:cNvSpPr/>
          <p:nvPr/>
        </p:nvSpPr>
        <p:spPr>
          <a:xfrm>
            <a:off x="2696066" y="5816338"/>
            <a:ext cx="825765" cy="4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4D74868-50FC-4A61-BCAB-3B21CB734ED7}"/>
              </a:ext>
            </a:extLst>
          </p:cNvPr>
          <p:cNvSpPr/>
          <p:nvPr/>
        </p:nvSpPr>
        <p:spPr>
          <a:xfrm>
            <a:off x="3521845" y="5817909"/>
            <a:ext cx="825765" cy="4571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07D21BC-B279-414B-8F79-5BB14ADFF918}"/>
              </a:ext>
            </a:extLst>
          </p:cNvPr>
          <p:cNvSpPr txBox="1"/>
          <p:nvPr/>
        </p:nvSpPr>
        <p:spPr>
          <a:xfrm>
            <a:off x="2496036" y="5497123"/>
            <a:ext cx="538930" cy="369332"/>
          </a:xfrm>
          <a:prstGeom prst="rect">
            <a:avLst/>
          </a:prstGeom>
          <a:noFill/>
        </p:spPr>
        <p:txBody>
          <a:bodyPr wrap="none" rtlCol="0">
            <a:spAutoFit/>
          </a:bodyPr>
          <a:lstStyle/>
          <a:p>
            <a:r>
              <a:rPr lang="en-US" dirty="0"/>
              <a:t>0 m</a:t>
            </a:r>
          </a:p>
        </p:txBody>
      </p:sp>
      <p:sp>
        <p:nvSpPr>
          <p:cNvPr id="27" name="TextBox 26">
            <a:extLst>
              <a:ext uri="{FF2B5EF4-FFF2-40B4-BE49-F238E27FC236}">
                <a16:creationId xmlns:a16="http://schemas.microsoft.com/office/drawing/2014/main" id="{A336CC29-D42E-4160-B658-992544DCD91C}"/>
              </a:ext>
            </a:extLst>
          </p:cNvPr>
          <p:cNvSpPr txBox="1"/>
          <p:nvPr/>
        </p:nvSpPr>
        <p:spPr>
          <a:xfrm>
            <a:off x="4078145" y="5509417"/>
            <a:ext cx="772969" cy="369332"/>
          </a:xfrm>
          <a:prstGeom prst="rect">
            <a:avLst/>
          </a:prstGeom>
          <a:noFill/>
        </p:spPr>
        <p:txBody>
          <a:bodyPr wrap="none" rtlCol="0">
            <a:spAutoFit/>
          </a:bodyPr>
          <a:lstStyle/>
          <a:p>
            <a:r>
              <a:rPr lang="en-US" dirty="0"/>
              <a:t>250 m</a:t>
            </a:r>
          </a:p>
        </p:txBody>
      </p:sp>
      <p:sp>
        <p:nvSpPr>
          <p:cNvPr id="28" name="TextBox 27">
            <a:extLst>
              <a:ext uri="{FF2B5EF4-FFF2-40B4-BE49-F238E27FC236}">
                <a16:creationId xmlns:a16="http://schemas.microsoft.com/office/drawing/2014/main" id="{4277DF5B-C58C-423B-BE79-EB6EF67C5820}"/>
              </a:ext>
            </a:extLst>
          </p:cNvPr>
          <p:cNvSpPr txBox="1"/>
          <p:nvPr/>
        </p:nvSpPr>
        <p:spPr>
          <a:xfrm>
            <a:off x="10303816" y="4260419"/>
            <a:ext cx="871392" cy="646331"/>
          </a:xfrm>
          <a:prstGeom prst="rect">
            <a:avLst/>
          </a:prstGeom>
          <a:noFill/>
        </p:spPr>
        <p:txBody>
          <a:bodyPr wrap="none" rtlCol="0">
            <a:spAutoFit/>
          </a:bodyPr>
          <a:lstStyle/>
          <a:p>
            <a:r>
              <a:rPr lang="en-US" b="1" dirty="0">
                <a:solidFill>
                  <a:srgbClr val="FF0000"/>
                </a:solidFill>
              </a:rPr>
              <a:t>Breccia</a:t>
            </a:r>
          </a:p>
          <a:p>
            <a:r>
              <a:rPr lang="en-US" b="1" dirty="0">
                <a:solidFill>
                  <a:srgbClr val="FF0000"/>
                </a:solidFill>
              </a:rPr>
              <a:t>Zone</a:t>
            </a:r>
          </a:p>
        </p:txBody>
      </p:sp>
      <p:sp>
        <p:nvSpPr>
          <p:cNvPr id="29" name="Arrow: Right 28">
            <a:extLst>
              <a:ext uri="{FF2B5EF4-FFF2-40B4-BE49-F238E27FC236}">
                <a16:creationId xmlns:a16="http://schemas.microsoft.com/office/drawing/2014/main" id="{D72C6578-27E3-4316-A04E-76E35561DD3F}"/>
              </a:ext>
            </a:extLst>
          </p:cNvPr>
          <p:cNvSpPr/>
          <p:nvPr/>
        </p:nvSpPr>
        <p:spPr>
          <a:xfrm rot="13329158">
            <a:off x="800990" y="2663208"/>
            <a:ext cx="772998" cy="93675"/>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CCF6D4DB-DC24-4491-9829-EB632B1B67DE}"/>
              </a:ext>
            </a:extLst>
          </p:cNvPr>
          <p:cNvSpPr/>
          <p:nvPr/>
        </p:nvSpPr>
        <p:spPr>
          <a:xfrm rot="2679147">
            <a:off x="6785361" y="5514665"/>
            <a:ext cx="772998" cy="93675"/>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CFD6D700-68F4-47F5-B88E-8DC6A9A36FD4}"/>
              </a:ext>
            </a:extLst>
          </p:cNvPr>
          <p:cNvSpPr txBox="1"/>
          <p:nvPr/>
        </p:nvSpPr>
        <p:spPr>
          <a:xfrm>
            <a:off x="974600" y="1970326"/>
            <a:ext cx="1157689" cy="646331"/>
          </a:xfrm>
          <a:prstGeom prst="rect">
            <a:avLst/>
          </a:prstGeom>
          <a:noFill/>
        </p:spPr>
        <p:txBody>
          <a:bodyPr wrap="none" rtlCol="0">
            <a:spAutoFit/>
          </a:bodyPr>
          <a:lstStyle/>
          <a:p>
            <a:r>
              <a:rPr lang="en-US" b="1" dirty="0">
                <a:solidFill>
                  <a:srgbClr val="0070C0"/>
                </a:solidFill>
              </a:rPr>
              <a:t>Resource </a:t>
            </a:r>
          </a:p>
          <a:p>
            <a:r>
              <a:rPr lang="en-US" b="1" dirty="0">
                <a:solidFill>
                  <a:srgbClr val="0070C0"/>
                </a:solidFill>
              </a:rPr>
              <a:t>Expansion</a:t>
            </a:r>
          </a:p>
        </p:txBody>
      </p:sp>
      <p:sp>
        <p:nvSpPr>
          <p:cNvPr id="32" name="TextBox 31">
            <a:extLst>
              <a:ext uri="{FF2B5EF4-FFF2-40B4-BE49-F238E27FC236}">
                <a16:creationId xmlns:a16="http://schemas.microsoft.com/office/drawing/2014/main" id="{5AC25134-C142-4B30-BD58-8DBE94E16A05}"/>
              </a:ext>
            </a:extLst>
          </p:cNvPr>
          <p:cNvSpPr txBox="1"/>
          <p:nvPr/>
        </p:nvSpPr>
        <p:spPr>
          <a:xfrm>
            <a:off x="6698211" y="4621192"/>
            <a:ext cx="1157689" cy="646331"/>
          </a:xfrm>
          <a:prstGeom prst="rect">
            <a:avLst/>
          </a:prstGeom>
          <a:noFill/>
        </p:spPr>
        <p:txBody>
          <a:bodyPr wrap="none" rtlCol="0">
            <a:spAutoFit/>
          </a:bodyPr>
          <a:lstStyle/>
          <a:p>
            <a:r>
              <a:rPr lang="en-US" b="1" dirty="0">
                <a:solidFill>
                  <a:srgbClr val="0070C0"/>
                </a:solidFill>
              </a:rPr>
              <a:t>Resource </a:t>
            </a:r>
          </a:p>
          <a:p>
            <a:r>
              <a:rPr lang="en-US" b="1" dirty="0">
                <a:solidFill>
                  <a:srgbClr val="0070C0"/>
                </a:solidFill>
              </a:rPr>
              <a:t>Expansion</a:t>
            </a:r>
          </a:p>
        </p:txBody>
      </p:sp>
      <p:sp>
        <p:nvSpPr>
          <p:cNvPr id="5" name="Freeform: Shape 4">
            <a:extLst>
              <a:ext uri="{FF2B5EF4-FFF2-40B4-BE49-F238E27FC236}">
                <a16:creationId xmlns:a16="http://schemas.microsoft.com/office/drawing/2014/main" id="{9F7141B5-FC02-468F-A79A-3AEF9F2D9FF9}"/>
              </a:ext>
            </a:extLst>
          </p:cNvPr>
          <p:cNvSpPr/>
          <p:nvPr/>
        </p:nvSpPr>
        <p:spPr>
          <a:xfrm>
            <a:off x="2871893" y="4030133"/>
            <a:ext cx="234721" cy="216812"/>
          </a:xfrm>
          <a:custGeom>
            <a:avLst/>
            <a:gdLst>
              <a:gd name="connsiteX0" fmla="*/ 0 w 234721"/>
              <a:gd name="connsiteY0" fmla="*/ 128694 h 216812"/>
              <a:gd name="connsiteX1" fmla="*/ 33867 w 234721"/>
              <a:gd name="connsiteY1" fmla="*/ 149014 h 216812"/>
              <a:gd name="connsiteX2" fmla="*/ 54187 w 234721"/>
              <a:gd name="connsiteY2" fmla="*/ 155787 h 216812"/>
              <a:gd name="connsiteX3" fmla="*/ 60960 w 234721"/>
              <a:gd name="connsiteY3" fmla="*/ 176107 h 216812"/>
              <a:gd name="connsiteX4" fmla="*/ 101600 w 234721"/>
              <a:gd name="connsiteY4" fmla="*/ 196427 h 216812"/>
              <a:gd name="connsiteX5" fmla="*/ 121920 w 234721"/>
              <a:gd name="connsiteY5" fmla="*/ 209974 h 216812"/>
              <a:gd name="connsiteX6" fmla="*/ 203200 w 234721"/>
              <a:gd name="connsiteY6" fmla="*/ 203200 h 216812"/>
              <a:gd name="connsiteX7" fmla="*/ 176107 w 234721"/>
              <a:gd name="connsiteY7" fmla="*/ 27094 h 216812"/>
              <a:gd name="connsiteX8" fmla="*/ 155787 w 234721"/>
              <a:gd name="connsiteY8" fmla="*/ 0 h 216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721" h="216812">
                <a:moveTo>
                  <a:pt x="0" y="128694"/>
                </a:moveTo>
                <a:cubicBezTo>
                  <a:pt x="11289" y="135467"/>
                  <a:pt x="22092" y="143126"/>
                  <a:pt x="33867" y="149014"/>
                </a:cubicBezTo>
                <a:cubicBezTo>
                  <a:pt x="40253" y="152207"/>
                  <a:pt x="49138" y="150738"/>
                  <a:pt x="54187" y="155787"/>
                </a:cubicBezTo>
                <a:cubicBezTo>
                  <a:pt x="59236" y="160836"/>
                  <a:pt x="56500" y="170532"/>
                  <a:pt x="60960" y="176107"/>
                </a:cubicBezTo>
                <a:cubicBezTo>
                  <a:pt x="70510" y="188044"/>
                  <a:pt x="88213" y="191965"/>
                  <a:pt x="101600" y="196427"/>
                </a:cubicBezTo>
                <a:cubicBezTo>
                  <a:pt x="108373" y="200943"/>
                  <a:pt x="113797" y="209433"/>
                  <a:pt x="121920" y="209974"/>
                </a:cubicBezTo>
                <a:cubicBezTo>
                  <a:pt x="149047" y="211782"/>
                  <a:pt x="191872" y="227915"/>
                  <a:pt x="203200" y="203200"/>
                </a:cubicBezTo>
                <a:cubicBezTo>
                  <a:pt x="267859" y="62126"/>
                  <a:pt x="219940" y="79693"/>
                  <a:pt x="176107" y="27094"/>
                </a:cubicBezTo>
                <a:cubicBezTo>
                  <a:pt x="137795" y="-18880"/>
                  <a:pt x="177335" y="21551"/>
                  <a:pt x="155787" y="0"/>
                </a:cubicBezTo>
              </a:path>
            </a:pathLst>
          </a:cu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4F2EA24-5AB6-4FE2-BDB3-D8915FFD6C85}"/>
              </a:ext>
            </a:extLst>
          </p:cNvPr>
          <p:cNvSpPr/>
          <p:nvPr/>
        </p:nvSpPr>
        <p:spPr>
          <a:xfrm>
            <a:off x="579691" y="5998149"/>
            <a:ext cx="6096000" cy="461665"/>
          </a:xfrm>
          <a:prstGeom prst="rect">
            <a:avLst/>
          </a:prstGeom>
        </p:spPr>
        <p:txBody>
          <a:bodyPr>
            <a:spAutoFit/>
          </a:bodyPr>
          <a:lstStyle/>
          <a:p>
            <a:r>
              <a:rPr lang="en-CA" sz="1200" dirty="0"/>
              <a:t>Widths are true thickness</a:t>
            </a:r>
          </a:p>
          <a:p>
            <a:r>
              <a:rPr lang="en-CA" sz="1200" dirty="0"/>
              <a:t>See News Release date 20 February 2019</a:t>
            </a:r>
          </a:p>
        </p:txBody>
      </p:sp>
    </p:spTree>
    <p:extLst>
      <p:ext uri="{BB962C8B-B14F-4D97-AF65-F5344CB8AC3E}">
        <p14:creationId xmlns:p14="http://schemas.microsoft.com/office/powerpoint/2010/main" val="169685889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7C035D95-056A-A84F-96E8-BC8C9E4BC1BB}" type="slidenum">
              <a:rPr lang="en-US" smtClean="0"/>
              <a:pPr/>
              <a:t>19</a:t>
            </a:fld>
            <a:endParaRPr lang="en-US" dirty="0"/>
          </a:p>
        </p:txBody>
      </p:sp>
      <p:sp>
        <p:nvSpPr>
          <p:cNvPr id="3" name="Rectangle 2">
            <a:extLst>
              <a:ext uri="{FF2B5EF4-FFF2-40B4-BE49-F238E27FC236}">
                <a16:creationId xmlns:a16="http://schemas.microsoft.com/office/drawing/2014/main" id="{56937AC1-6959-2045-895D-985CF1732DC9}"/>
              </a:ext>
            </a:extLst>
          </p:cNvPr>
          <p:cNvSpPr/>
          <p:nvPr/>
        </p:nvSpPr>
        <p:spPr>
          <a:xfrm>
            <a:off x="339293" y="140686"/>
            <a:ext cx="9454064" cy="430887"/>
          </a:xfrm>
          <a:prstGeom prst="rect">
            <a:avLst/>
          </a:prstGeom>
        </p:spPr>
        <p:txBody>
          <a:bodyPr wrap="square" lIns="0">
            <a:spAutoFit/>
          </a:bodyPr>
          <a:lstStyle/>
          <a:p>
            <a:r>
              <a:rPr lang="en-CA" sz="2200" dirty="0">
                <a:solidFill>
                  <a:srgbClr val="F5DE8A"/>
                </a:solidFill>
                <a:latin typeface="Open Sans Condensed" panose="020B0806030504020204" pitchFamily="34" charset="0"/>
                <a:ea typeface="Open Sans Condensed" panose="020B0806030504020204" pitchFamily="34" charset="0"/>
                <a:cs typeface="Open Sans Condensed" panose="020B0806030504020204" pitchFamily="34" charset="0"/>
              </a:rPr>
              <a:t>FAISANES TARGET – HIGH GRADE SILVER RESULTS IN TRENCH</a:t>
            </a:r>
            <a:endParaRPr lang="en-US" sz="2200" dirty="0">
              <a:solidFill>
                <a:srgbClr val="F5DE8A"/>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74445" y="866660"/>
            <a:ext cx="7187223" cy="5548026"/>
          </a:xfrm>
          <a:prstGeom prst="rect">
            <a:avLst/>
          </a:prstGeom>
        </p:spPr>
      </p:pic>
      <p:sp>
        <p:nvSpPr>
          <p:cNvPr id="5" name="TextBox 4"/>
          <p:cNvSpPr txBox="1"/>
          <p:nvPr/>
        </p:nvSpPr>
        <p:spPr>
          <a:xfrm>
            <a:off x="7910872" y="885095"/>
            <a:ext cx="3984420" cy="4801314"/>
          </a:xfrm>
          <a:prstGeom prst="rect">
            <a:avLst/>
          </a:prstGeom>
          <a:noFill/>
          <a:ln>
            <a:noFill/>
          </a:ln>
        </p:spPr>
        <p:txBody>
          <a:bodyPr wrap="square" rtlCol="0">
            <a:spAutoFit/>
          </a:bodyPr>
          <a:lstStyle/>
          <a:p>
            <a:pPr marL="177800" indent="-177800">
              <a:spcAft>
                <a:spcPts val="1200"/>
              </a:spcAft>
              <a:buClr>
                <a:schemeClr val="accent4">
                  <a:lumMod val="75000"/>
                </a:schemeClr>
              </a:buClr>
              <a:buFont typeface="Arial" panose="020B0604020202020204" pitchFamily="34" charset="0"/>
              <a:buChar char="•"/>
            </a:pPr>
            <a:r>
              <a:rPr lang="en-CA" b="1" dirty="0"/>
              <a:t>Faisanes target adjacent to San Marcial silver resource</a:t>
            </a:r>
          </a:p>
          <a:p>
            <a:pPr marL="177800" indent="-177800">
              <a:spcAft>
                <a:spcPts val="1200"/>
              </a:spcAft>
              <a:buClr>
                <a:schemeClr val="accent4">
                  <a:lumMod val="75000"/>
                </a:schemeClr>
              </a:buClr>
              <a:buFont typeface="Arial" panose="020B0604020202020204" pitchFamily="34" charset="0"/>
              <a:buChar char="•"/>
            </a:pPr>
            <a:r>
              <a:rPr lang="en-CA" b="1" dirty="0"/>
              <a:t>Channel samples with up to </a:t>
            </a:r>
            <a:br>
              <a:rPr lang="en-CA" b="1" dirty="0"/>
            </a:br>
            <a:r>
              <a:rPr lang="en-CA" b="1" dirty="0"/>
              <a:t>1228 g/t Ag</a:t>
            </a:r>
          </a:p>
          <a:p>
            <a:pPr marL="177800" indent="-177800">
              <a:spcAft>
                <a:spcPts val="1200"/>
              </a:spcAft>
              <a:buClr>
                <a:schemeClr val="accent4">
                  <a:lumMod val="75000"/>
                </a:schemeClr>
              </a:buClr>
              <a:buFont typeface="Arial" panose="020B0604020202020204" pitchFamily="34" charset="0"/>
              <a:buChar char="•"/>
            </a:pPr>
            <a:r>
              <a:rPr lang="en-CA" b="1" dirty="0"/>
              <a:t>Discovery of new subparallel mineralized zones</a:t>
            </a:r>
          </a:p>
          <a:p>
            <a:pPr marL="177800" indent="-177800">
              <a:lnSpc>
                <a:spcPct val="150000"/>
              </a:lnSpc>
              <a:buClr>
                <a:schemeClr val="accent4">
                  <a:lumMod val="75000"/>
                </a:schemeClr>
              </a:buClr>
              <a:buFont typeface="Arial" panose="020B0604020202020204" pitchFamily="34" charset="0"/>
              <a:buChar char="•"/>
            </a:pPr>
            <a:r>
              <a:rPr lang="en-CA" b="1" dirty="0"/>
              <a:t>Wide silver zone of 56 m at 196 g/t Ag</a:t>
            </a:r>
          </a:p>
          <a:p>
            <a:pPr marL="635000" lvl="1" indent="-177800">
              <a:buClr>
                <a:schemeClr val="accent4">
                  <a:lumMod val="75000"/>
                </a:schemeClr>
              </a:buClr>
              <a:buFont typeface="Arial" panose="020B0604020202020204" pitchFamily="34" charset="0"/>
              <a:buChar char="•"/>
            </a:pPr>
            <a:r>
              <a:rPr lang="en-CA" b="1" dirty="0"/>
              <a:t>includes 15 m at 472 g/t Ag</a:t>
            </a:r>
          </a:p>
          <a:p>
            <a:pPr marL="635000" lvl="1" indent="-177800">
              <a:spcAft>
                <a:spcPts val="600"/>
              </a:spcAft>
              <a:buClr>
                <a:schemeClr val="accent4">
                  <a:lumMod val="75000"/>
                </a:schemeClr>
              </a:buClr>
              <a:buFont typeface="Arial" panose="020B0604020202020204" pitchFamily="34" charset="0"/>
              <a:buChar char="•"/>
            </a:pPr>
            <a:r>
              <a:rPr lang="en-CA" b="1" dirty="0"/>
              <a:t>and 14.6 m at 211 g/t Ag</a:t>
            </a:r>
          </a:p>
          <a:p>
            <a:pPr marL="177800" indent="-177800">
              <a:spcAft>
                <a:spcPts val="1200"/>
              </a:spcAft>
              <a:buClr>
                <a:schemeClr val="accent4">
                  <a:lumMod val="75000"/>
                </a:schemeClr>
              </a:buClr>
              <a:buFont typeface="Arial" panose="020B0604020202020204" pitchFamily="34" charset="0"/>
              <a:buChar char="•"/>
            </a:pPr>
            <a:r>
              <a:rPr lang="en-CA" b="1" dirty="0"/>
              <a:t>Exploration continues to identify new targets along the 3.5 km mineralized trend</a:t>
            </a:r>
          </a:p>
          <a:p>
            <a:pPr marL="177800" indent="-177800">
              <a:spcAft>
                <a:spcPts val="1200"/>
              </a:spcAft>
              <a:buClr>
                <a:schemeClr val="accent4">
                  <a:lumMod val="75000"/>
                </a:schemeClr>
              </a:buClr>
              <a:buFont typeface="Arial" panose="020B0604020202020204" pitchFamily="34" charset="0"/>
              <a:buChar char="•"/>
            </a:pPr>
            <a:r>
              <a:rPr lang="en-CA" b="1" dirty="0"/>
              <a:t>Opportunity to expand resource and open pit</a:t>
            </a:r>
          </a:p>
        </p:txBody>
      </p:sp>
      <p:sp>
        <p:nvSpPr>
          <p:cNvPr id="6" name="TextBox 5"/>
          <p:cNvSpPr txBox="1"/>
          <p:nvPr/>
        </p:nvSpPr>
        <p:spPr>
          <a:xfrm>
            <a:off x="8026409" y="5875867"/>
            <a:ext cx="4072466" cy="461665"/>
          </a:xfrm>
          <a:prstGeom prst="rect">
            <a:avLst/>
          </a:prstGeom>
          <a:noFill/>
        </p:spPr>
        <p:txBody>
          <a:bodyPr wrap="square" rtlCol="0">
            <a:spAutoFit/>
          </a:bodyPr>
          <a:lstStyle/>
          <a:p>
            <a:r>
              <a:rPr lang="en-CA" sz="1200" dirty="0"/>
              <a:t>Widths are true thickness</a:t>
            </a:r>
          </a:p>
          <a:p>
            <a:r>
              <a:rPr lang="en-CA" sz="1200" dirty="0"/>
              <a:t>See News Release date 20 February 2019</a:t>
            </a:r>
          </a:p>
        </p:txBody>
      </p:sp>
    </p:spTree>
    <p:extLst>
      <p:ext uri="{BB962C8B-B14F-4D97-AF65-F5344CB8AC3E}">
        <p14:creationId xmlns:p14="http://schemas.microsoft.com/office/powerpoint/2010/main" val="47505542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7FF69B-7A77-4010-A142-099CC16FC118}"/>
              </a:ext>
            </a:extLst>
          </p:cNvPr>
          <p:cNvSpPr>
            <a:spLocks noGrp="1"/>
          </p:cNvSpPr>
          <p:nvPr>
            <p:ph type="sldNum" sz="quarter" idx="11"/>
          </p:nvPr>
        </p:nvSpPr>
        <p:spPr/>
        <p:txBody>
          <a:bodyPr/>
          <a:lstStyle/>
          <a:p>
            <a:fld id="{7C035D95-056A-A84F-96E8-BC8C9E4BC1BB}" type="slidenum">
              <a:rPr lang="en-US" smtClean="0"/>
              <a:pPr/>
              <a:t>2</a:t>
            </a:fld>
            <a:endParaRPr lang="en-US" dirty="0"/>
          </a:p>
        </p:txBody>
      </p:sp>
      <p:sp>
        <p:nvSpPr>
          <p:cNvPr id="3" name="Rectangle 2">
            <a:extLst>
              <a:ext uri="{FF2B5EF4-FFF2-40B4-BE49-F238E27FC236}">
                <a16:creationId xmlns:a16="http://schemas.microsoft.com/office/drawing/2014/main" id="{E2790A60-EAFE-48A9-8F60-77C8A80BAE88}"/>
              </a:ext>
            </a:extLst>
          </p:cNvPr>
          <p:cNvSpPr/>
          <p:nvPr/>
        </p:nvSpPr>
        <p:spPr>
          <a:xfrm>
            <a:off x="1482876" y="973581"/>
            <a:ext cx="9006213" cy="5441105"/>
          </a:xfrm>
          <a:prstGeom prst="rect">
            <a:avLst/>
          </a:prstGeom>
        </p:spPr>
        <p:txBody>
          <a:bodyPr wrap="square">
            <a:spAutoFit/>
          </a:bodyPr>
          <a:lstStyle/>
          <a:p>
            <a:pPr>
              <a:lnSpc>
                <a:spcPct val="107000"/>
              </a:lnSpc>
              <a:spcAft>
                <a:spcPts val="800"/>
              </a:spcAft>
            </a:pPr>
            <a:endParaRPr lang="en-CA" sz="1200" b="1" i="1" dirty="0">
              <a:latin typeface="Open Sans" panose="020B0606030504020204" pitchFamily="34" charset="0"/>
              <a:ea typeface="Open Sans" panose="020B0606030504020204" pitchFamily="34" charset="0"/>
              <a:cs typeface="Open Sans" panose="020B0606030504020204" pitchFamily="34" charset="0"/>
            </a:endParaRPr>
          </a:p>
          <a:p>
            <a:pPr algn="just">
              <a:lnSpc>
                <a:spcPct val="107000"/>
              </a:lnSpc>
              <a:spcAft>
                <a:spcPts val="800"/>
              </a:spcAft>
            </a:pPr>
            <a:r>
              <a:rPr lang="en-CA" sz="1200" i="1" dirty="0">
                <a:latin typeface="Open Sans" panose="020B0606030504020204" pitchFamily="34" charset="0"/>
                <a:ea typeface="Open Sans" panose="020B0606030504020204" pitchFamily="34" charset="0"/>
                <a:cs typeface="Open Sans" panose="020B0606030504020204" pitchFamily="34" charset="0"/>
              </a:rPr>
              <a:t>Certain information included in this document contains forward-looking statements. These forward-looking statements include, among others, statements with respect to the Company’s objectives, goals and strategies to achieve those objectives and goals, as well as statements with respect to the Company’s beliefs, plans, objectives, expectations, anticipations, estimates and intentions. </a:t>
            </a:r>
            <a:endParaRPr lang="en-US" sz="1200" dirty="0">
              <a:latin typeface="Open Sans" panose="020B0606030504020204" pitchFamily="34" charset="0"/>
              <a:ea typeface="Open Sans" panose="020B0606030504020204" pitchFamily="34" charset="0"/>
              <a:cs typeface="Open Sans" panose="020B0606030504020204" pitchFamily="34" charset="0"/>
            </a:endParaRPr>
          </a:p>
          <a:p>
            <a:pPr algn="just">
              <a:lnSpc>
                <a:spcPct val="107000"/>
              </a:lnSpc>
              <a:spcAft>
                <a:spcPts val="800"/>
              </a:spcAft>
            </a:pPr>
            <a:r>
              <a:rPr lang="en-CA" sz="1200" i="1" dirty="0">
                <a:latin typeface="Open Sans" panose="020B0606030504020204" pitchFamily="34" charset="0"/>
                <a:ea typeface="Open Sans" panose="020B0606030504020204" pitchFamily="34" charset="0"/>
                <a:cs typeface="Open Sans" panose="020B0606030504020204" pitchFamily="34" charset="0"/>
              </a:rPr>
              <a:t>The words “may”, “will”, “could”, “should”, “would”, “suspect”, “outlook”, “believe”, “plan”, “anticipate”, “estimate”, “expect”, “intend”, “forecast”, “objective” and “continue” (or the negative thereof), and words and expressions of similar import, are intended to identify forward-looking statements.</a:t>
            </a:r>
            <a:endParaRPr lang="en-US" sz="1200" dirty="0">
              <a:latin typeface="Open Sans" panose="020B0606030504020204" pitchFamily="34" charset="0"/>
              <a:ea typeface="Open Sans" panose="020B0606030504020204" pitchFamily="34" charset="0"/>
              <a:cs typeface="Open Sans" panose="020B0606030504020204" pitchFamily="34" charset="0"/>
            </a:endParaRPr>
          </a:p>
          <a:p>
            <a:pPr algn="just">
              <a:lnSpc>
                <a:spcPct val="107000"/>
              </a:lnSpc>
              <a:spcAft>
                <a:spcPts val="800"/>
              </a:spcAft>
            </a:pPr>
            <a:r>
              <a:rPr lang="en-CA" sz="1200" i="1" dirty="0">
                <a:latin typeface="Open Sans" panose="020B0606030504020204" pitchFamily="34" charset="0"/>
                <a:ea typeface="Open Sans" panose="020B0606030504020204" pitchFamily="34" charset="0"/>
                <a:cs typeface="Open Sans" panose="020B0606030504020204" pitchFamily="34" charset="0"/>
              </a:rPr>
              <a:t>By their very nature, forward-looking statements involve inherent risks and uncertainties, both general and specific, which give rise to the possibility that predictions, forecasts, projections and other forward-looking statements will not be achieved. Certain material factors or assumptions are applied in making forward-looking statements and actual results may differ materially from those expressed or implied in such statements. The Company cautions readers not to place undue reliance on these statements, as a number of important factors, many of which are beyond the Company’s control, could cause actual results may differ materially from the beliefs, plans, objectives, expectations, anticipations, estimates and intentions expressed in such forward-looking statements. These factors include, but are not limited to, risks relating to industry, competition, customer, legal, taxation and accounting matters. The foregoing list of factors that may affect future results is not exhaustive. When reviewing the Company’s forward-looking statements, readers should carefully consider the foregoing factors and other uncertainties and potential events.</a:t>
            </a:r>
          </a:p>
          <a:p>
            <a:pPr algn="just">
              <a:lnSpc>
                <a:spcPct val="107000"/>
              </a:lnSpc>
              <a:spcAft>
                <a:spcPts val="800"/>
              </a:spcAft>
            </a:pPr>
            <a:r>
              <a:rPr lang="en-CA" sz="1200" i="1" dirty="0">
                <a:latin typeface="Open Sans" panose="020B0606030504020204" pitchFamily="34" charset="0"/>
                <a:ea typeface="Open Sans" panose="020B0606030504020204" pitchFamily="34" charset="0"/>
                <a:cs typeface="Open Sans" panose="020B0606030504020204" pitchFamily="34" charset="0"/>
              </a:rPr>
              <a:t>All assumptions used in the preparation of this corporate presentation and related statements, although considered reasonable at the time of preparation, may prove to be imprecise and, as such, readers are cautioned not to place undue reliance on these forward‐looking statements.  Goldplay Exploration Ltd. undertakes no obligation to update or revise any forward‐looking statements included in this presentation, except as otherwise required by applicable law. </a:t>
            </a:r>
          </a:p>
          <a:p>
            <a:pPr algn="just">
              <a:lnSpc>
                <a:spcPct val="107000"/>
              </a:lnSpc>
              <a:spcAft>
                <a:spcPts val="800"/>
              </a:spcAft>
            </a:pPr>
            <a:r>
              <a:rPr lang="en-CA" sz="1200" b="1" i="1" dirty="0">
                <a:latin typeface="Open Sans" panose="020B0606030504020204" pitchFamily="34" charset="0"/>
                <a:ea typeface="Open Sans" panose="020B0606030504020204" pitchFamily="34" charset="0"/>
                <a:cs typeface="Open Sans" panose="020B0606030504020204" pitchFamily="34" charset="0"/>
              </a:rPr>
              <a:t>Qualified Person</a:t>
            </a:r>
          </a:p>
          <a:p>
            <a:pPr algn="just">
              <a:lnSpc>
                <a:spcPct val="107000"/>
              </a:lnSpc>
              <a:spcAft>
                <a:spcPts val="800"/>
              </a:spcAft>
            </a:pPr>
            <a:r>
              <a:rPr lang="en-CA" sz="1200" i="1" dirty="0">
                <a:latin typeface="Open Sans" panose="020B0606030504020204" pitchFamily="34" charset="0"/>
                <a:ea typeface="Open Sans" panose="020B0606030504020204" pitchFamily="34" charset="0"/>
                <a:cs typeface="Open Sans" panose="020B0606030504020204" pitchFamily="34" charset="0"/>
              </a:rPr>
              <a:t>Under National Instrument 43‐101 ‐ Standards of Disclosure for Mineral Projects, the Qualified Person for this presentation is Marcio Fonseca, P.Geo. President  and CEO for Goldplay Exploration Ltd., who has reviewed and approved its contents. Please see footnotes at bottoms of slides with historical technical information for disclosure information</a:t>
            </a:r>
          </a:p>
        </p:txBody>
      </p:sp>
      <p:sp>
        <p:nvSpPr>
          <p:cNvPr id="4" name="Rectangle 3">
            <a:extLst>
              <a:ext uri="{FF2B5EF4-FFF2-40B4-BE49-F238E27FC236}">
                <a16:creationId xmlns:a16="http://schemas.microsoft.com/office/drawing/2014/main" id="{679AADEE-7770-4C3F-AD76-C5906C2AB0AB}"/>
              </a:ext>
            </a:extLst>
          </p:cNvPr>
          <p:cNvSpPr/>
          <p:nvPr/>
        </p:nvSpPr>
        <p:spPr>
          <a:xfrm>
            <a:off x="339292" y="150211"/>
            <a:ext cx="11039143" cy="430887"/>
          </a:xfrm>
          <a:prstGeom prst="rect">
            <a:avLst/>
          </a:prstGeom>
        </p:spPr>
        <p:txBody>
          <a:bodyPr wrap="square" lIns="0">
            <a:spAutoFit/>
          </a:bodyPr>
          <a:lstStyle/>
          <a:p>
            <a:r>
              <a:rPr lang="en-US" sz="2200" dirty="0">
                <a:solidFill>
                  <a:srgbClr val="F5DE8A"/>
                </a:solidFill>
                <a:latin typeface="Open Sans Condensed" panose="020B0806030504020204" pitchFamily="34" charset="0"/>
                <a:ea typeface="Open Sans Condensed" panose="020B0806030504020204" pitchFamily="34" charset="0"/>
                <a:cs typeface="Open Sans Condensed" panose="020B0806030504020204" pitchFamily="34" charset="0"/>
              </a:rPr>
              <a:t>CAUTIONARY STATEMENT </a:t>
            </a:r>
          </a:p>
        </p:txBody>
      </p:sp>
    </p:spTree>
    <p:extLst>
      <p:ext uri="{BB962C8B-B14F-4D97-AF65-F5344CB8AC3E}">
        <p14:creationId xmlns:p14="http://schemas.microsoft.com/office/powerpoint/2010/main" val="245800279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7C035D95-056A-A84F-96E8-BC8C9E4BC1BB}" type="slidenum">
              <a:rPr lang="en-US" smtClean="0"/>
              <a:pPr/>
              <a:t>20</a:t>
            </a:fld>
            <a:endParaRPr lang="en-US" dirty="0"/>
          </a:p>
        </p:txBody>
      </p:sp>
      <p:sp>
        <p:nvSpPr>
          <p:cNvPr id="20" name="Rectangle 19">
            <a:extLst>
              <a:ext uri="{FF2B5EF4-FFF2-40B4-BE49-F238E27FC236}">
                <a16:creationId xmlns:a16="http://schemas.microsoft.com/office/drawing/2014/main" id="{56937AC1-6959-2045-895D-985CF1732DC9}"/>
              </a:ext>
            </a:extLst>
          </p:cNvPr>
          <p:cNvSpPr/>
          <p:nvPr/>
        </p:nvSpPr>
        <p:spPr>
          <a:xfrm>
            <a:off x="339293" y="121636"/>
            <a:ext cx="8635606" cy="461665"/>
          </a:xfrm>
          <a:prstGeom prst="rect">
            <a:avLst/>
          </a:prstGeom>
        </p:spPr>
        <p:txBody>
          <a:bodyPr wrap="square" lIns="0">
            <a:spAutoFit/>
          </a:bodyPr>
          <a:lstStyle/>
          <a:p>
            <a:r>
              <a:rPr lang="en-US" sz="2400" dirty="0">
                <a:solidFill>
                  <a:srgbClr val="F5DE8A"/>
                </a:solidFill>
                <a:latin typeface="Open Sans Condensed" panose="020B0806030504020204" pitchFamily="34" charset="0"/>
                <a:ea typeface="Open Sans Condensed" panose="020B0806030504020204" pitchFamily="34" charset="0"/>
                <a:cs typeface="Open Sans Condensed" panose="020B0806030504020204" pitchFamily="34" charset="0"/>
              </a:rPr>
              <a:t>2019 CATALYSTS AND OBJECTIVES</a:t>
            </a:r>
            <a:endParaRPr lang="en-US" sz="1200" dirty="0">
              <a:solidFill>
                <a:srgbClr val="F5DE8A"/>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2" name="Chevron 1"/>
          <p:cNvSpPr/>
          <p:nvPr/>
        </p:nvSpPr>
        <p:spPr>
          <a:xfrm rot="5400000">
            <a:off x="365672" y="1537629"/>
            <a:ext cx="2513562" cy="1451256"/>
          </a:xfrm>
          <a:prstGeom prst="chevron">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3" name="TextBox 2"/>
          <p:cNvSpPr txBox="1"/>
          <p:nvPr/>
        </p:nvSpPr>
        <p:spPr>
          <a:xfrm>
            <a:off x="896824" y="1812615"/>
            <a:ext cx="1451257" cy="830997"/>
          </a:xfrm>
          <a:prstGeom prst="rect">
            <a:avLst/>
          </a:prstGeom>
          <a:noFill/>
        </p:spPr>
        <p:txBody>
          <a:bodyPr wrap="square" rtlCol="0">
            <a:spAutoFit/>
          </a:bodyPr>
          <a:lstStyle/>
          <a:p>
            <a:pPr algn="ctr"/>
            <a:r>
              <a:rPr lang="en-CA" sz="4800" dirty="0">
                <a:solidFill>
                  <a:srgbClr val="F5DE8A"/>
                </a:solidFill>
                <a:ea typeface="Open Sans Condensed" panose="020B0806030504020204" pitchFamily="34" charset="0"/>
                <a:cs typeface="Open Sans Condensed" panose="020B0806030504020204" pitchFamily="34" charset="0"/>
              </a:rPr>
              <a:t>Q1</a:t>
            </a:r>
          </a:p>
        </p:txBody>
      </p:sp>
      <p:sp>
        <p:nvSpPr>
          <p:cNvPr id="10" name="Chevron 9"/>
          <p:cNvSpPr/>
          <p:nvPr/>
        </p:nvSpPr>
        <p:spPr>
          <a:xfrm rot="5400000">
            <a:off x="539814" y="3423254"/>
            <a:ext cx="2144389" cy="1451256"/>
          </a:xfrm>
          <a:prstGeom prst="chevron">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2" name="TextBox 11"/>
          <p:cNvSpPr txBox="1"/>
          <p:nvPr/>
        </p:nvSpPr>
        <p:spPr>
          <a:xfrm>
            <a:off x="880640" y="3826181"/>
            <a:ext cx="1451257" cy="830997"/>
          </a:xfrm>
          <a:prstGeom prst="rect">
            <a:avLst/>
          </a:prstGeom>
          <a:noFill/>
        </p:spPr>
        <p:txBody>
          <a:bodyPr wrap="square" rtlCol="0">
            <a:spAutoFit/>
          </a:bodyPr>
          <a:lstStyle/>
          <a:p>
            <a:pPr algn="ctr"/>
            <a:r>
              <a:rPr lang="en-CA" sz="4800" dirty="0">
                <a:solidFill>
                  <a:srgbClr val="F5DE8A"/>
                </a:solidFill>
                <a:ea typeface="Open Sans Condensed" panose="020B0806030504020204" pitchFamily="34" charset="0"/>
                <a:cs typeface="Open Sans Condensed" panose="020B0806030504020204" pitchFamily="34" charset="0"/>
              </a:rPr>
              <a:t>2019</a:t>
            </a:r>
          </a:p>
        </p:txBody>
      </p:sp>
      <p:sp>
        <p:nvSpPr>
          <p:cNvPr id="4" name="Rectangle 3"/>
          <p:cNvSpPr/>
          <p:nvPr/>
        </p:nvSpPr>
        <p:spPr>
          <a:xfrm>
            <a:off x="2331897" y="1006474"/>
            <a:ext cx="7839791" cy="18095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lvl="0" indent="-177800">
              <a:lnSpc>
                <a:spcPct val="150000"/>
              </a:lnSpc>
              <a:buClr>
                <a:schemeClr val="accent4">
                  <a:lumMod val="75000"/>
                </a:schemeClr>
              </a:buClr>
              <a:buFont typeface="Arial" panose="020B0604020202020204" pitchFamily="34" charset="0"/>
              <a:buChar char="•"/>
            </a:pPr>
            <a:r>
              <a:rPr lang="en-US" b="1" dirty="0">
                <a:solidFill>
                  <a:schemeClr val="tx1"/>
                </a:solidFill>
              </a:rPr>
              <a:t>Maiden NI 43-101 Resource at San </a:t>
            </a:r>
            <a:r>
              <a:rPr lang="en-US" b="1" dirty="0" err="1">
                <a:solidFill>
                  <a:schemeClr val="tx1"/>
                </a:solidFill>
              </a:rPr>
              <a:t>Marcial</a:t>
            </a:r>
            <a:r>
              <a:rPr lang="en-US" b="1" dirty="0">
                <a:solidFill>
                  <a:schemeClr val="tx1"/>
                </a:solidFill>
              </a:rPr>
              <a:t> – February 2019</a:t>
            </a:r>
          </a:p>
          <a:p>
            <a:pPr marL="177800" lvl="0" indent="-177800">
              <a:lnSpc>
                <a:spcPct val="150000"/>
              </a:lnSpc>
              <a:buClr>
                <a:schemeClr val="accent4">
                  <a:lumMod val="75000"/>
                </a:schemeClr>
              </a:buClr>
              <a:buFont typeface="Arial" panose="020B0604020202020204" pitchFamily="34" charset="0"/>
              <a:buChar char="•"/>
            </a:pPr>
            <a:r>
              <a:rPr lang="en-US" b="1" dirty="0">
                <a:solidFill>
                  <a:schemeClr val="tx1"/>
                </a:solidFill>
              </a:rPr>
              <a:t>Metallurgical Testing Program in Progress at San </a:t>
            </a:r>
            <a:r>
              <a:rPr lang="en-US" b="1" dirty="0" err="1">
                <a:solidFill>
                  <a:schemeClr val="tx1"/>
                </a:solidFill>
              </a:rPr>
              <a:t>Marcial</a:t>
            </a:r>
            <a:endParaRPr lang="en-US" b="1" dirty="0">
              <a:solidFill>
                <a:schemeClr val="tx1"/>
              </a:solidFill>
            </a:endParaRPr>
          </a:p>
          <a:p>
            <a:pPr marL="177800" lvl="0" indent="-177800">
              <a:lnSpc>
                <a:spcPct val="150000"/>
              </a:lnSpc>
              <a:buClr>
                <a:schemeClr val="accent4">
                  <a:lumMod val="75000"/>
                </a:schemeClr>
              </a:buClr>
              <a:buFont typeface="Arial" panose="020B0604020202020204" pitchFamily="34" charset="0"/>
              <a:buChar char="•"/>
            </a:pPr>
            <a:r>
              <a:rPr lang="en-US" b="1" dirty="0">
                <a:solidFill>
                  <a:schemeClr val="tx1"/>
                </a:solidFill>
              </a:rPr>
              <a:t>Continuing exploration at San </a:t>
            </a:r>
            <a:r>
              <a:rPr lang="en-US" b="1" dirty="0" err="1">
                <a:solidFill>
                  <a:schemeClr val="tx1"/>
                </a:solidFill>
              </a:rPr>
              <a:t>Marcial</a:t>
            </a:r>
            <a:r>
              <a:rPr lang="en-US" b="1" dirty="0">
                <a:solidFill>
                  <a:schemeClr val="tx1"/>
                </a:solidFill>
              </a:rPr>
              <a:t> and the 3.5 km Mineralized Trend</a:t>
            </a:r>
          </a:p>
          <a:p>
            <a:pPr marL="177800" indent="-177800">
              <a:lnSpc>
                <a:spcPct val="150000"/>
              </a:lnSpc>
              <a:buClr>
                <a:schemeClr val="accent4">
                  <a:lumMod val="75000"/>
                </a:schemeClr>
              </a:buClr>
              <a:buFont typeface="Arial" panose="020B0604020202020204" pitchFamily="34" charset="0"/>
              <a:buChar char="•"/>
            </a:pPr>
            <a:r>
              <a:rPr lang="en-US" b="1" dirty="0">
                <a:solidFill>
                  <a:srgbClr val="FF0000"/>
                </a:solidFill>
              </a:rPr>
              <a:t>CONFIRMED</a:t>
            </a:r>
            <a:r>
              <a:rPr lang="en-US" dirty="0">
                <a:solidFill>
                  <a:srgbClr val="FF0000"/>
                </a:solidFill>
              </a:rPr>
              <a:t> </a:t>
            </a:r>
            <a:r>
              <a:rPr lang="en-US" b="1" dirty="0">
                <a:solidFill>
                  <a:srgbClr val="FF0000"/>
                </a:solidFill>
              </a:rPr>
              <a:t>5 NEW EXPLORATION TARGETS IN LATE 2018</a:t>
            </a:r>
          </a:p>
        </p:txBody>
      </p:sp>
      <p:sp>
        <p:nvSpPr>
          <p:cNvPr id="13" name="Rectangle 12"/>
          <p:cNvSpPr/>
          <p:nvPr/>
        </p:nvSpPr>
        <p:spPr>
          <a:xfrm>
            <a:off x="2331897" y="3076688"/>
            <a:ext cx="7839791" cy="143866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lvl="0" indent="-177800">
              <a:lnSpc>
                <a:spcPct val="150000"/>
              </a:lnSpc>
              <a:buClr>
                <a:schemeClr val="accent4">
                  <a:lumMod val="75000"/>
                </a:schemeClr>
              </a:buClr>
              <a:buFont typeface="Arial" panose="020B0604020202020204" pitchFamily="34" charset="0"/>
              <a:buChar char="•"/>
            </a:pPr>
            <a:r>
              <a:rPr lang="en-US" b="1" kern="0" dirty="0">
                <a:solidFill>
                  <a:sysClr val="windowText" lastClr="000000"/>
                </a:solidFill>
              </a:rPr>
              <a:t>San </a:t>
            </a:r>
            <a:r>
              <a:rPr lang="en-US" b="1" kern="0" dirty="0" err="1">
                <a:solidFill>
                  <a:sysClr val="windowText" lastClr="000000"/>
                </a:solidFill>
              </a:rPr>
              <a:t>Marcial</a:t>
            </a:r>
            <a:r>
              <a:rPr lang="en-US" b="1" kern="0" dirty="0">
                <a:solidFill>
                  <a:sysClr val="windowText" lastClr="000000"/>
                </a:solidFill>
              </a:rPr>
              <a:t> Resource Expansion - </a:t>
            </a:r>
            <a:r>
              <a:rPr lang="en-US" b="1" kern="0" dirty="0">
                <a:solidFill>
                  <a:srgbClr val="FF0000"/>
                </a:solidFill>
              </a:rPr>
              <a:t>DRILL PERMITS RECEIVED</a:t>
            </a:r>
          </a:p>
          <a:p>
            <a:pPr marL="177800" lvl="0" indent="-177800">
              <a:lnSpc>
                <a:spcPct val="150000"/>
              </a:lnSpc>
              <a:buClr>
                <a:schemeClr val="accent4">
                  <a:lumMod val="75000"/>
                </a:schemeClr>
              </a:buClr>
              <a:buFont typeface="Arial" panose="020B0604020202020204" pitchFamily="34" charset="0"/>
              <a:buChar char="•"/>
            </a:pPr>
            <a:r>
              <a:rPr lang="en-US" b="1" kern="0" dirty="0">
                <a:solidFill>
                  <a:sysClr val="windowText" lastClr="000000"/>
                </a:solidFill>
              </a:rPr>
              <a:t>New Acquisition in Rosario Mining District</a:t>
            </a:r>
          </a:p>
          <a:p>
            <a:pPr marL="177800" lvl="0" indent="-177800">
              <a:lnSpc>
                <a:spcPct val="150000"/>
              </a:lnSpc>
              <a:buClr>
                <a:schemeClr val="accent4">
                  <a:lumMod val="75000"/>
                </a:schemeClr>
              </a:buClr>
              <a:buFont typeface="Arial" panose="020B0604020202020204" pitchFamily="34" charset="0"/>
              <a:buChar char="•"/>
            </a:pPr>
            <a:r>
              <a:rPr lang="en-US" b="1" kern="0" dirty="0">
                <a:solidFill>
                  <a:sysClr val="windowText" lastClr="000000"/>
                </a:solidFill>
              </a:rPr>
              <a:t>Exploration, Drilling &amp; Discoveries</a:t>
            </a:r>
          </a:p>
        </p:txBody>
      </p:sp>
      <p:sp>
        <p:nvSpPr>
          <p:cNvPr id="6" name="Chevron 5"/>
          <p:cNvSpPr/>
          <p:nvPr/>
        </p:nvSpPr>
        <p:spPr>
          <a:xfrm>
            <a:off x="2718923" y="4879498"/>
            <a:ext cx="8278153" cy="1157160"/>
          </a:xfrm>
          <a:prstGeom prst="chevron">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Exploration &amp; Discoveries </a:t>
            </a:r>
            <a:br>
              <a:rPr lang="en-US" dirty="0">
                <a:solidFill>
                  <a:schemeClr val="bg1"/>
                </a:solidFill>
              </a:rPr>
            </a:br>
            <a:r>
              <a:rPr lang="en-US" sz="2400" b="1" dirty="0">
                <a:solidFill>
                  <a:srgbClr val="FF0000"/>
                </a:solidFill>
              </a:rPr>
              <a:t>RESOURCE EXPANSION</a:t>
            </a:r>
            <a:endParaRPr lang="en-US" b="1" dirty="0">
              <a:solidFill>
                <a:srgbClr val="FF0000"/>
              </a:solidFill>
            </a:endParaRPr>
          </a:p>
          <a:p>
            <a:pPr algn="ctr"/>
            <a:r>
              <a:rPr lang="en-US" b="1" dirty="0"/>
              <a:t>12 to 18 months</a:t>
            </a:r>
            <a:r>
              <a:rPr lang="en-US" b="1" dirty="0">
                <a:solidFill>
                  <a:schemeClr val="bg1"/>
                </a:solidFill>
              </a:rPr>
              <a:t> </a:t>
            </a:r>
            <a:endParaRPr lang="en-CA" dirty="0">
              <a:solidFill>
                <a:schemeClr val="bg1"/>
              </a:solidFill>
            </a:endParaRPr>
          </a:p>
        </p:txBody>
      </p:sp>
    </p:spTree>
    <p:extLst>
      <p:ext uri="{BB962C8B-B14F-4D97-AF65-F5344CB8AC3E}">
        <p14:creationId xmlns:p14="http://schemas.microsoft.com/office/powerpoint/2010/main" val="291381632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9EF8D5-D1B6-4ED7-B66B-038BB02E5D37}"/>
              </a:ext>
            </a:extLst>
          </p:cNvPr>
          <p:cNvSpPr>
            <a:spLocks noGrp="1"/>
          </p:cNvSpPr>
          <p:nvPr>
            <p:ph type="sldNum" sz="quarter" idx="11"/>
          </p:nvPr>
        </p:nvSpPr>
        <p:spPr/>
        <p:txBody>
          <a:bodyPr/>
          <a:lstStyle/>
          <a:p>
            <a:fld id="{7C035D95-056A-A84F-96E8-BC8C9E4BC1BB}" type="slidenum">
              <a:rPr lang="en-US" smtClean="0"/>
              <a:pPr/>
              <a:t>21</a:t>
            </a:fld>
            <a:endParaRPr lang="en-US" dirty="0"/>
          </a:p>
        </p:txBody>
      </p:sp>
      <p:sp>
        <p:nvSpPr>
          <p:cNvPr id="4" name="Rectangle 3">
            <a:extLst>
              <a:ext uri="{FF2B5EF4-FFF2-40B4-BE49-F238E27FC236}">
                <a16:creationId xmlns:a16="http://schemas.microsoft.com/office/drawing/2014/main" id="{169F3754-746D-4C14-8C42-03C12819C220}"/>
              </a:ext>
            </a:extLst>
          </p:cNvPr>
          <p:cNvSpPr/>
          <p:nvPr/>
        </p:nvSpPr>
        <p:spPr>
          <a:xfrm>
            <a:off x="339293" y="150211"/>
            <a:ext cx="8635606" cy="430887"/>
          </a:xfrm>
          <a:prstGeom prst="rect">
            <a:avLst/>
          </a:prstGeom>
        </p:spPr>
        <p:txBody>
          <a:bodyPr wrap="square" lIns="0">
            <a:spAutoFit/>
          </a:bodyPr>
          <a:lstStyle/>
          <a:p>
            <a:r>
              <a:rPr lang="en-US" sz="2200" dirty="0">
                <a:solidFill>
                  <a:srgbClr val="F5DE8A"/>
                </a:solidFill>
                <a:latin typeface="Open Sans Condensed" panose="020B0806030504020204" pitchFamily="34" charset="0"/>
                <a:ea typeface="Open Sans Condensed" panose="020B0806030504020204" pitchFamily="34" charset="0"/>
                <a:cs typeface="Open Sans Condensed" panose="020B0806030504020204" pitchFamily="34" charset="0"/>
              </a:rPr>
              <a:t>POTENTIAL VALUE GROWTH WITH PROJECT ADVANCEMENT</a:t>
            </a:r>
          </a:p>
        </p:txBody>
      </p:sp>
      <p:graphicFrame>
        <p:nvGraphicFramePr>
          <p:cNvPr id="3" name="Diagram 2">
            <a:extLst>
              <a:ext uri="{FF2B5EF4-FFF2-40B4-BE49-F238E27FC236}">
                <a16:creationId xmlns:a16="http://schemas.microsoft.com/office/drawing/2014/main" id="{3F3CB647-7968-4A51-9655-87296BB80E74}"/>
              </a:ext>
            </a:extLst>
          </p:cNvPr>
          <p:cNvGraphicFramePr/>
          <p:nvPr>
            <p:extLst>
              <p:ext uri="{D42A27DB-BD31-4B8C-83A1-F6EECF244321}">
                <p14:modId xmlns:p14="http://schemas.microsoft.com/office/powerpoint/2010/main" val="3175667589"/>
              </p:ext>
            </p:extLst>
          </p:nvPr>
        </p:nvGraphicFramePr>
        <p:xfrm>
          <a:off x="1436777" y="781013"/>
          <a:ext cx="8291509" cy="51459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Arrow: Notched Right 5">
            <a:extLst>
              <a:ext uri="{FF2B5EF4-FFF2-40B4-BE49-F238E27FC236}">
                <a16:creationId xmlns:a16="http://schemas.microsoft.com/office/drawing/2014/main" id="{C50C1363-7404-46E7-A93B-BB391CC4AF01}"/>
              </a:ext>
            </a:extLst>
          </p:cNvPr>
          <p:cNvSpPr/>
          <p:nvPr/>
        </p:nvSpPr>
        <p:spPr>
          <a:xfrm rot="16200000">
            <a:off x="-1157116" y="3215765"/>
            <a:ext cx="5005748" cy="426470"/>
          </a:xfrm>
          <a:prstGeom prst="notchedRightArrow">
            <a:avLst/>
          </a:prstGeom>
          <a:solidFill>
            <a:schemeClr val="bg1">
              <a:lumMod val="75000"/>
            </a:schemeClr>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5" name="TextBox 4">
            <a:extLst>
              <a:ext uri="{FF2B5EF4-FFF2-40B4-BE49-F238E27FC236}">
                <a16:creationId xmlns:a16="http://schemas.microsoft.com/office/drawing/2014/main" id="{C8CBDBC4-CB9F-4B3E-B1BE-B96A7292B4F1}"/>
              </a:ext>
            </a:extLst>
          </p:cNvPr>
          <p:cNvSpPr txBox="1"/>
          <p:nvPr/>
        </p:nvSpPr>
        <p:spPr>
          <a:xfrm>
            <a:off x="3010654" y="3727439"/>
            <a:ext cx="897149" cy="307777"/>
          </a:xfrm>
          <a:prstGeom prst="rect">
            <a:avLst/>
          </a:prstGeom>
          <a:noFill/>
        </p:spPr>
        <p:txBody>
          <a:bodyPr wrap="square" rtlCol="0">
            <a:spAutoFit/>
          </a:bodyPr>
          <a:lstStyle/>
          <a:p>
            <a:r>
              <a:rPr lang="en-US" sz="1400" b="1" dirty="0">
                <a:solidFill>
                  <a:srgbClr val="FF0000"/>
                </a:solidFill>
                <a:latin typeface="Open Sans" panose="020B0606030504020204"/>
              </a:rPr>
              <a:t>PEA</a:t>
            </a:r>
          </a:p>
        </p:txBody>
      </p:sp>
      <p:sp>
        <p:nvSpPr>
          <p:cNvPr id="8" name="TextBox 7">
            <a:extLst>
              <a:ext uri="{FF2B5EF4-FFF2-40B4-BE49-F238E27FC236}">
                <a16:creationId xmlns:a16="http://schemas.microsoft.com/office/drawing/2014/main" id="{E6760D02-0482-473A-BB6A-9F193734AE61}"/>
              </a:ext>
            </a:extLst>
          </p:cNvPr>
          <p:cNvSpPr txBox="1"/>
          <p:nvPr/>
        </p:nvSpPr>
        <p:spPr>
          <a:xfrm>
            <a:off x="3907803" y="3208003"/>
            <a:ext cx="897149" cy="307777"/>
          </a:xfrm>
          <a:prstGeom prst="rect">
            <a:avLst/>
          </a:prstGeom>
          <a:noFill/>
        </p:spPr>
        <p:txBody>
          <a:bodyPr wrap="square" rtlCol="0">
            <a:spAutoFit/>
          </a:bodyPr>
          <a:lstStyle/>
          <a:p>
            <a:r>
              <a:rPr lang="en-US" sz="1400" b="1" dirty="0">
                <a:solidFill>
                  <a:srgbClr val="FF0000"/>
                </a:solidFill>
                <a:latin typeface="Open Sans" panose="020B0606030504020204"/>
              </a:rPr>
              <a:t>PFS</a:t>
            </a:r>
          </a:p>
        </p:txBody>
      </p:sp>
      <p:sp>
        <p:nvSpPr>
          <p:cNvPr id="9" name="TextBox 8">
            <a:extLst>
              <a:ext uri="{FF2B5EF4-FFF2-40B4-BE49-F238E27FC236}">
                <a16:creationId xmlns:a16="http://schemas.microsoft.com/office/drawing/2014/main" id="{8D215F6B-8DF4-4F4C-96B6-88437AE82D58}"/>
              </a:ext>
            </a:extLst>
          </p:cNvPr>
          <p:cNvSpPr txBox="1"/>
          <p:nvPr/>
        </p:nvSpPr>
        <p:spPr>
          <a:xfrm>
            <a:off x="6567449" y="2224490"/>
            <a:ext cx="897149" cy="307777"/>
          </a:xfrm>
          <a:prstGeom prst="rect">
            <a:avLst/>
          </a:prstGeom>
          <a:noFill/>
        </p:spPr>
        <p:txBody>
          <a:bodyPr wrap="square" rtlCol="0">
            <a:spAutoFit/>
          </a:bodyPr>
          <a:lstStyle/>
          <a:p>
            <a:r>
              <a:rPr lang="en-US" sz="1400" b="1" dirty="0">
                <a:solidFill>
                  <a:srgbClr val="FF0000"/>
                </a:solidFill>
                <a:latin typeface="Open Sans" panose="020B0606030504020204"/>
              </a:rPr>
              <a:t>FS</a:t>
            </a:r>
          </a:p>
        </p:txBody>
      </p:sp>
      <p:sp>
        <p:nvSpPr>
          <p:cNvPr id="10" name="Arrow: Notched Right 9">
            <a:extLst>
              <a:ext uri="{FF2B5EF4-FFF2-40B4-BE49-F238E27FC236}">
                <a16:creationId xmlns:a16="http://schemas.microsoft.com/office/drawing/2014/main" id="{190CDAF1-FBC8-488A-82A7-FC8703E665F0}"/>
              </a:ext>
            </a:extLst>
          </p:cNvPr>
          <p:cNvSpPr/>
          <p:nvPr/>
        </p:nvSpPr>
        <p:spPr>
          <a:xfrm>
            <a:off x="1777392" y="5815274"/>
            <a:ext cx="8536065" cy="426470"/>
          </a:xfrm>
          <a:prstGeom prst="notchedRightArrow">
            <a:avLst/>
          </a:prstGeom>
          <a:solidFill>
            <a:schemeClr val="bg1">
              <a:lumMod val="75000"/>
            </a:schemeClr>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7" name="TextBox 6">
            <a:extLst>
              <a:ext uri="{FF2B5EF4-FFF2-40B4-BE49-F238E27FC236}">
                <a16:creationId xmlns:a16="http://schemas.microsoft.com/office/drawing/2014/main" id="{916D1B93-21CB-4C64-BEE7-EB108527CFBE}"/>
              </a:ext>
            </a:extLst>
          </p:cNvPr>
          <p:cNvSpPr txBox="1"/>
          <p:nvPr/>
        </p:nvSpPr>
        <p:spPr>
          <a:xfrm>
            <a:off x="3302352" y="5843843"/>
            <a:ext cx="3437223" cy="307777"/>
          </a:xfrm>
          <a:prstGeom prst="rect">
            <a:avLst/>
          </a:prstGeom>
          <a:noFill/>
        </p:spPr>
        <p:txBody>
          <a:bodyPr wrap="none" rtlCol="0">
            <a:spAutoFit/>
          </a:bodyPr>
          <a:lstStyle/>
          <a:p>
            <a:r>
              <a:rPr lang="en-US" sz="1400" b="1" dirty="0"/>
              <a:t>VALUE GROWTH – PROJECT ADVANCEMENT</a:t>
            </a:r>
          </a:p>
        </p:txBody>
      </p:sp>
      <p:sp>
        <p:nvSpPr>
          <p:cNvPr id="12" name="TextBox 11">
            <a:extLst>
              <a:ext uri="{FF2B5EF4-FFF2-40B4-BE49-F238E27FC236}">
                <a16:creationId xmlns:a16="http://schemas.microsoft.com/office/drawing/2014/main" id="{741F0368-AFC6-454F-8F3E-A956105F5752}"/>
              </a:ext>
            </a:extLst>
          </p:cNvPr>
          <p:cNvSpPr txBox="1"/>
          <p:nvPr/>
        </p:nvSpPr>
        <p:spPr>
          <a:xfrm rot="16200000">
            <a:off x="266812" y="3133644"/>
            <a:ext cx="2157898" cy="307777"/>
          </a:xfrm>
          <a:prstGeom prst="rect">
            <a:avLst/>
          </a:prstGeom>
          <a:noFill/>
        </p:spPr>
        <p:txBody>
          <a:bodyPr wrap="none" rtlCol="0">
            <a:spAutoFit/>
          </a:bodyPr>
          <a:lstStyle/>
          <a:p>
            <a:r>
              <a:rPr lang="en-US" sz="1400" b="1" dirty="0"/>
              <a:t>INCREASE MARKET  VALUE</a:t>
            </a:r>
          </a:p>
        </p:txBody>
      </p:sp>
      <p:cxnSp>
        <p:nvCxnSpPr>
          <p:cNvPr id="19" name="Straight Connector 18">
            <a:extLst>
              <a:ext uri="{FF2B5EF4-FFF2-40B4-BE49-F238E27FC236}">
                <a16:creationId xmlns:a16="http://schemas.microsoft.com/office/drawing/2014/main" id="{3916EA92-CF06-4F78-987B-3789D08033F4}"/>
              </a:ext>
            </a:extLst>
          </p:cNvPr>
          <p:cNvCxnSpPr/>
          <p:nvPr/>
        </p:nvCxnSpPr>
        <p:spPr>
          <a:xfrm>
            <a:off x="1498255" y="5872133"/>
            <a:ext cx="8657770"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DE5BF76-8E4C-4EAD-943F-E569683D2BC6}"/>
              </a:ext>
            </a:extLst>
          </p:cNvPr>
          <p:cNvCxnSpPr/>
          <p:nvPr/>
        </p:nvCxnSpPr>
        <p:spPr>
          <a:xfrm>
            <a:off x="1498255" y="2688566"/>
            <a:ext cx="8768272"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2AF58A1-CB0E-48AD-8449-BC42E092EA6B}"/>
              </a:ext>
            </a:extLst>
          </p:cNvPr>
          <p:cNvSpPr txBox="1"/>
          <p:nvPr/>
        </p:nvSpPr>
        <p:spPr>
          <a:xfrm>
            <a:off x="1934222" y="5077442"/>
            <a:ext cx="1525006" cy="369332"/>
          </a:xfrm>
          <a:prstGeom prst="rect">
            <a:avLst/>
          </a:prstGeom>
          <a:noFill/>
        </p:spPr>
        <p:txBody>
          <a:bodyPr wrap="square" rtlCol="0">
            <a:spAutoFit/>
          </a:bodyPr>
          <a:lstStyle/>
          <a:p>
            <a:r>
              <a:rPr lang="en-US" b="1" dirty="0"/>
              <a:t>CAD$12.5M</a:t>
            </a:r>
          </a:p>
        </p:txBody>
      </p:sp>
      <p:sp>
        <p:nvSpPr>
          <p:cNvPr id="23" name="TextBox 22">
            <a:extLst>
              <a:ext uri="{FF2B5EF4-FFF2-40B4-BE49-F238E27FC236}">
                <a16:creationId xmlns:a16="http://schemas.microsoft.com/office/drawing/2014/main" id="{3ACDD733-3F99-4AED-939D-8C033AFC63A7}"/>
              </a:ext>
            </a:extLst>
          </p:cNvPr>
          <p:cNvSpPr txBox="1"/>
          <p:nvPr/>
        </p:nvSpPr>
        <p:spPr>
          <a:xfrm>
            <a:off x="1436777" y="2370521"/>
            <a:ext cx="909223" cy="307777"/>
          </a:xfrm>
          <a:prstGeom prst="rect">
            <a:avLst/>
          </a:prstGeom>
          <a:noFill/>
        </p:spPr>
        <p:txBody>
          <a:bodyPr wrap="none" rtlCol="0">
            <a:spAutoFit/>
          </a:bodyPr>
          <a:lstStyle/>
          <a:p>
            <a:r>
              <a:rPr lang="en-US" sz="1400" b="1" dirty="0"/>
              <a:t>US$100M</a:t>
            </a:r>
          </a:p>
        </p:txBody>
      </p:sp>
      <p:sp>
        <p:nvSpPr>
          <p:cNvPr id="24" name="Rectangle 23">
            <a:extLst>
              <a:ext uri="{FF2B5EF4-FFF2-40B4-BE49-F238E27FC236}">
                <a16:creationId xmlns:a16="http://schemas.microsoft.com/office/drawing/2014/main" id="{5C4AEF39-6A0C-4F6A-AEE9-2CB0E8389ECB}"/>
              </a:ext>
            </a:extLst>
          </p:cNvPr>
          <p:cNvSpPr/>
          <p:nvPr/>
        </p:nvSpPr>
        <p:spPr>
          <a:xfrm>
            <a:off x="951010" y="6560405"/>
            <a:ext cx="10004152" cy="215444"/>
          </a:xfrm>
          <a:prstGeom prst="rect">
            <a:avLst/>
          </a:prstGeom>
        </p:spPr>
        <p:txBody>
          <a:bodyPr wrap="square">
            <a:spAutoFit/>
          </a:bodyPr>
          <a:lstStyle/>
          <a:p>
            <a:pPr marL="342900" marR="0" lvl="0" indent="-342900" algn="just">
              <a:spcBef>
                <a:spcPts val="0"/>
              </a:spcBef>
              <a:spcAft>
                <a:spcPts val="0"/>
              </a:spcAft>
              <a:buFont typeface="+mj-lt"/>
              <a:buAutoNum type="arabicParenBoth"/>
            </a:pPr>
            <a:r>
              <a:rPr lang="en-US" sz="800" dirty="0">
                <a:effectLst/>
                <a:latin typeface="Open Sans" panose="020B0606030504020204"/>
                <a:ea typeface="Times New Roman" panose="02020603050405020304" pitchFamily="18" charset="0"/>
              </a:rPr>
              <a:t>Source ; Company Data</a:t>
            </a:r>
          </a:p>
        </p:txBody>
      </p:sp>
      <p:sp>
        <p:nvSpPr>
          <p:cNvPr id="15" name="Rectangle 14">
            <a:extLst>
              <a:ext uri="{FF2B5EF4-FFF2-40B4-BE49-F238E27FC236}">
                <a16:creationId xmlns:a16="http://schemas.microsoft.com/office/drawing/2014/main" id="{364383DD-EF8C-4F7B-A3F6-34EDAD805302}"/>
              </a:ext>
            </a:extLst>
          </p:cNvPr>
          <p:cNvSpPr/>
          <p:nvPr/>
        </p:nvSpPr>
        <p:spPr>
          <a:xfrm>
            <a:off x="10878671" y="6414686"/>
            <a:ext cx="1136276" cy="298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56C15D1-A4E5-48C4-A3A1-B4AA7A1ED29B}"/>
              </a:ext>
            </a:extLst>
          </p:cNvPr>
          <p:cNvSpPr/>
          <p:nvPr/>
        </p:nvSpPr>
        <p:spPr>
          <a:xfrm>
            <a:off x="1948854" y="4736162"/>
            <a:ext cx="389700" cy="380227"/>
          </a:xfrm>
          <a:prstGeom prst="ellipse">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26" name="TextBox 25">
            <a:extLst>
              <a:ext uri="{FF2B5EF4-FFF2-40B4-BE49-F238E27FC236}">
                <a16:creationId xmlns:a16="http://schemas.microsoft.com/office/drawing/2014/main" id="{634F288A-3441-45D8-A595-D16AE09BEC11}"/>
              </a:ext>
            </a:extLst>
          </p:cNvPr>
          <p:cNvSpPr txBox="1"/>
          <p:nvPr/>
        </p:nvSpPr>
        <p:spPr>
          <a:xfrm>
            <a:off x="2465512" y="4779403"/>
            <a:ext cx="4848319" cy="369332"/>
          </a:xfrm>
          <a:prstGeom prst="rect">
            <a:avLst/>
          </a:prstGeom>
          <a:noFill/>
        </p:spPr>
        <p:txBody>
          <a:bodyPr wrap="square" rtlCol="0">
            <a:spAutoFit/>
          </a:bodyPr>
          <a:lstStyle/>
          <a:p>
            <a:r>
              <a:rPr lang="en-US" b="1" dirty="0">
                <a:solidFill>
                  <a:srgbClr val="FF0000"/>
                </a:solidFill>
              </a:rPr>
              <a:t>MAIDEN RESOURCE </a:t>
            </a:r>
            <a:r>
              <a:rPr lang="en-US" sz="1400" dirty="0">
                <a:solidFill>
                  <a:srgbClr val="FF0000"/>
                </a:solidFill>
              </a:rPr>
              <a:t>FEBRUARY 2019</a:t>
            </a:r>
          </a:p>
        </p:txBody>
      </p:sp>
    </p:spTree>
    <p:extLst>
      <p:ext uri="{BB962C8B-B14F-4D97-AF65-F5344CB8AC3E}">
        <p14:creationId xmlns:p14="http://schemas.microsoft.com/office/powerpoint/2010/main" val="352204111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p:cNvSpPr>
            <a:spLocks noGrp="1"/>
          </p:cNvSpPr>
          <p:nvPr>
            <p:ph type="sldNum" sz="quarter" idx="11"/>
          </p:nvPr>
        </p:nvSpPr>
        <p:spPr/>
        <p:txBody>
          <a:bodyPr/>
          <a:lstStyle/>
          <a:p>
            <a:fld id="{7C035D95-056A-A84F-96E8-BC8C9E4BC1BB}" type="slidenum">
              <a:rPr lang="en-US" smtClean="0">
                <a:latin typeface="Helvetica Neue" charset="0"/>
                <a:ea typeface="Helvetica Neue" charset="0"/>
                <a:cs typeface="Helvetica Neue" charset="0"/>
              </a:rPr>
              <a:pPr/>
              <a:t>22</a:t>
            </a:fld>
            <a:endParaRPr lang="en-US" dirty="0">
              <a:latin typeface="Helvetica Neue" charset="0"/>
              <a:ea typeface="Helvetica Neue" charset="0"/>
              <a:cs typeface="Helvetica Neue" charset="0"/>
            </a:endParaRPr>
          </a:p>
        </p:txBody>
      </p:sp>
      <p:sp>
        <p:nvSpPr>
          <p:cNvPr id="5" name="Slide Number Placeholder 1">
            <a:extLst>
              <a:ext uri="{FF2B5EF4-FFF2-40B4-BE49-F238E27FC236}">
                <a16:creationId xmlns:a16="http://schemas.microsoft.com/office/drawing/2014/main" id="{5309ECCC-E18A-49B3-A6E2-719220BD1D78}"/>
              </a:ext>
            </a:extLst>
          </p:cNvPr>
          <p:cNvSpPr txBox="1">
            <a:spLocks/>
          </p:cNvSpPr>
          <p:nvPr/>
        </p:nvSpPr>
        <p:spPr>
          <a:xfrm>
            <a:off x="9096935" y="6371239"/>
            <a:ext cx="3005474"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300" b="0" i="0" kern="12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1" dirty="0">
                <a:latin typeface="+mn-lt"/>
              </a:rPr>
              <a:t>TSX-V: GPLY  OTCQB: GLYXF</a:t>
            </a:r>
          </a:p>
        </p:txBody>
      </p:sp>
      <p:sp>
        <p:nvSpPr>
          <p:cNvPr id="9" name="Rectangle 8">
            <a:extLst>
              <a:ext uri="{FF2B5EF4-FFF2-40B4-BE49-F238E27FC236}">
                <a16:creationId xmlns:a16="http://schemas.microsoft.com/office/drawing/2014/main" id="{66394E43-A6D7-4461-9097-A1B1957D4BE3}"/>
              </a:ext>
            </a:extLst>
          </p:cNvPr>
          <p:cNvSpPr/>
          <p:nvPr/>
        </p:nvSpPr>
        <p:spPr>
          <a:xfrm>
            <a:off x="339292" y="160548"/>
            <a:ext cx="10648256" cy="430887"/>
          </a:xfrm>
          <a:prstGeom prst="rect">
            <a:avLst/>
          </a:prstGeom>
        </p:spPr>
        <p:txBody>
          <a:bodyPr wrap="square" lIns="0">
            <a:spAutoFit/>
          </a:bodyPr>
          <a:lstStyle/>
          <a:p>
            <a:r>
              <a:rPr lang="en-CA" sz="2200" dirty="0">
                <a:solidFill>
                  <a:srgbClr val="F5DE8A"/>
                </a:solidFill>
                <a:latin typeface="Open Sans Condensed" panose="020B0806030504020204" pitchFamily="34" charset="0"/>
                <a:ea typeface="Open Sans Condensed" panose="020B0806030504020204" pitchFamily="34" charset="0"/>
                <a:cs typeface="Open Sans Condensed" panose="020B0806030504020204" pitchFamily="34" charset="0"/>
              </a:rPr>
              <a:t>ROADMAP FOR GROWTH AND VALUE CREATION</a:t>
            </a:r>
          </a:p>
        </p:txBody>
      </p:sp>
      <p:sp>
        <p:nvSpPr>
          <p:cNvPr id="3" name="Freeform: Shape 2">
            <a:extLst>
              <a:ext uri="{FF2B5EF4-FFF2-40B4-BE49-F238E27FC236}">
                <a16:creationId xmlns:a16="http://schemas.microsoft.com/office/drawing/2014/main" id="{358D9A85-01D7-4C8D-BE3C-895AE52E07F9}"/>
              </a:ext>
            </a:extLst>
          </p:cNvPr>
          <p:cNvSpPr/>
          <p:nvPr/>
        </p:nvSpPr>
        <p:spPr>
          <a:xfrm>
            <a:off x="8935571" y="4303059"/>
            <a:ext cx="545239" cy="1094322"/>
          </a:xfrm>
          <a:custGeom>
            <a:avLst/>
            <a:gdLst>
              <a:gd name="connsiteX0" fmla="*/ 0 w 545239"/>
              <a:gd name="connsiteY0" fmla="*/ 0 h 1094322"/>
              <a:gd name="connsiteX1" fmla="*/ 6723 w 545239"/>
              <a:gd name="connsiteY1" fmla="*/ 94129 h 1094322"/>
              <a:gd name="connsiteX2" fmla="*/ 20170 w 545239"/>
              <a:gd name="connsiteY2" fmla="*/ 134470 h 1094322"/>
              <a:gd name="connsiteX3" fmla="*/ 26894 w 545239"/>
              <a:gd name="connsiteY3" fmla="*/ 168088 h 1094322"/>
              <a:gd name="connsiteX4" fmla="*/ 40341 w 545239"/>
              <a:gd name="connsiteY4" fmla="*/ 215153 h 1094322"/>
              <a:gd name="connsiteX5" fmla="*/ 53788 w 545239"/>
              <a:gd name="connsiteY5" fmla="*/ 268941 h 1094322"/>
              <a:gd name="connsiteX6" fmla="*/ 60511 w 545239"/>
              <a:gd name="connsiteY6" fmla="*/ 295835 h 1094322"/>
              <a:gd name="connsiteX7" fmla="*/ 73958 w 545239"/>
              <a:gd name="connsiteY7" fmla="*/ 322729 h 1094322"/>
              <a:gd name="connsiteX8" fmla="*/ 87405 w 545239"/>
              <a:gd name="connsiteY8" fmla="*/ 389965 h 1094322"/>
              <a:gd name="connsiteX9" fmla="*/ 114300 w 545239"/>
              <a:gd name="connsiteY9" fmla="*/ 443753 h 1094322"/>
              <a:gd name="connsiteX10" fmla="*/ 121023 w 545239"/>
              <a:gd name="connsiteY10" fmla="*/ 470647 h 1094322"/>
              <a:gd name="connsiteX11" fmla="*/ 127747 w 545239"/>
              <a:gd name="connsiteY11" fmla="*/ 504265 h 1094322"/>
              <a:gd name="connsiteX12" fmla="*/ 141194 w 545239"/>
              <a:gd name="connsiteY12" fmla="*/ 551329 h 1094322"/>
              <a:gd name="connsiteX13" fmla="*/ 168088 w 545239"/>
              <a:gd name="connsiteY13" fmla="*/ 645459 h 1094322"/>
              <a:gd name="connsiteX14" fmla="*/ 188258 w 545239"/>
              <a:gd name="connsiteY14" fmla="*/ 699247 h 1094322"/>
              <a:gd name="connsiteX15" fmla="*/ 201705 w 545239"/>
              <a:gd name="connsiteY15" fmla="*/ 719417 h 1094322"/>
              <a:gd name="connsiteX16" fmla="*/ 215153 w 545239"/>
              <a:gd name="connsiteY16" fmla="*/ 766482 h 1094322"/>
              <a:gd name="connsiteX17" fmla="*/ 221876 w 545239"/>
              <a:gd name="connsiteY17" fmla="*/ 806823 h 1094322"/>
              <a:gd name="connsiteX18" fmla="*/ 228600 w 545239"/>
              <a:gd name="connsiteY18" fmla="*/ 840441 h 1094322"/>
              <a:gd name="connsiteX19" fmla="*/ 255494 w 545239"/>
              <a:gd name="connsiteY19" fmla="*/ 921123 h 1094322"/>
              <a:gd name="connsiteX20" fmla="*/ 275664 w 545239"/>
              <a:gd name="connsiteY20" fmla="*/ 934570 h 1094322"/>
              <a:gd name="connsiteX21" fmla="*/ 289111 w 545239"/>
              <a:gd name="connsiteY21" fmla="*/ 954741 h 1094322"/>
              <a:gd name="connsiteX22" fmla="*/ 309282 w 545239"/>
              <a:gd name="connsiteY22" fmla="*/ 981635 h 1094322"/>
              <a:gd name="connsiteX23" fmla="*/ 316005 w 545239"/>
              <a:gd name="connsiteY23" fmla="*/ 1001806 h 1094322"/>
              <a:gd name="connsiteX24" fmla="*/ 329453 w 545239"/>
              <a:gd name="connsiteY24" fmla="*/ 1021976 h 1094322"/>
              <a:gd name="connsiteX25" fmla="*/ 336176 w 545239"/>
              <a:gd name="connsiteY25" fmla="*/ 1042147 h 1094322"/>
              <a:gd name="connsiteX26" fmla="*/ 443753 w 545239"/>
              <a:gd name="connsiteY26" fmla="*/ 1062317 h 1094322"/>
              <a:gd name="connsiteX27" fmla="*/ 544605 w 545239"/>
              <a:gd name="connsiteY27" fmla="*/ 1082488 h 1094322"/>
              <a:gd name="connsiteX28" fmla="*/ 537882 w 545239"/>
              <a:gd name="connsiteY28" fmla="*/ 1055594 h 1094322"/>
              <a:gd name="connsiteX29" fmla="*/ 497541 w 545239"/>
              <a:gd name="connsiteY29" fmla="*/ 1001806 h 1094322"/>
              <a:gd name="connsiteX30" fmla="*/ 484094 w 545239"/>
              <a:gd name="connsiteY30" fmla="*/ 954741 h 1094322"/>
              <a:gd name="connsiteX31" fmla="*/ 470647 w 545239"/>
              <a:gd name="connsiteY31" fmla="*/ 934570 h 1094322"/>
              <a:gd name="connsiteX32" fmla="*/ 450476 w 545239"/>
              <a:gd name="connsiteY32" fmla="*/ 874059 h 1094322"/>
              <a:gd name="connsiteX33" fmla="*/ 416858 w 545239"/>
              <a:gd name="connsiteY33" fmla="*/ 786653 h 1094322"/>
              <a:gd name="connsiteX34" fmla="*/ 396688 w 545239"/>
              <a:gd name="connsiteY34" fmla="*/ 625288 h 1094322"/>
              <a:gd name="connsiteX35" fmla="*/ 389964 w 545239"/>
              <a:gd name="connsiteY35" fmla="*/ 578223 h 1094322"/>
              <a:gd name="connsiteX36" fmla="*/ 383241 w 545239"/>
              <a:gd name="connsiteY36" fmla="*/ 551329 h 1094322"/>
              <a:gd name="connsiteX37" fmla="*/ 369794 w 545239"/>
              <a:gd name="connsiteY37" fmla="*/ 531159 h 1094322"/>
              <a:gd name="connsiteX38" fmla="*/ 363070 w 545239"/>
              <a:gd name="connsiteY38" fmla="*/ 510988 h 1094322"/>
              <a:gd name="connsiteX39" fmla="*/ 316005 w 545239"/>
              <a:gd name="connsiteY39" fmla="*/ 457200 h 1094322"/>
              <a:gd name="connsiteX40" fmla="*/ 302558 w 545239"/>
              <a:gd name="connsiteY40" fmla="*/ 423582 h 1094322"/>
              <a:gd name="connsiteX41" fmla="*/ 295835 w 545239"/>
              <a:gd name="connsiteY41" fmla="*/ 403412 h 1094322"/>
              <a:gd name="connsiteX42" fmla="*/ 235323 w 545239"/>
              <a:gd name="connsiteY42" fmla="*/ 295835 h 1094322"/>
              <a:gd name="connsiteX43" fmla="*/ 228600 w 545239"/>
              <a:gd name="connsiteY43" fmla="*/ 275665 h 1094322"/>
              <a:gd name="connsiteX44" fmla="*/ 194982 w 545239"/>
              <a:gd name="connsiteY44" fmla="*/ 228600 h 1094322"/>
              <a:gd name="connsiteX45" fmla="*/ 188258 w 545239"/>
              <a:gd name="connsiteY45" fmla="*/ 208429 h 1094322"/>
              <a:gd name="connsiteX46" fmla="*/ 141194 w 545239"/>
              <a:gd name="connsiteY46" fmla="*/ 134470 h 1094322"/>
              <a:gd name="connsiteX47" fmla="*/ 121023 w 545239"/>
              <a:gd name="connsiteY47" fmla="*/ 73959 h 1094322"/>
              <a:gd name="connsiteX48" fmla="*/ 107576 w 545239"/>
              <a:gd name="connsiteY48" fmla="*/ 47065 h 1094322"/>
              <a:gd name="connsiteX49" fmla="*/ 47064 w 545239"/>
              <a:gd name="connsiteY49" fmla="*/ 26894 h 1094322"/>
              <a:gd name="connsiteX50" fmla="*/ 0 w 545239"/>
              <a:gd name="connsiteY50" fmla="*/ 0 h 109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45239" h="1094322">
                <a:moveTo>
                  <a:pt x="0" y="0"/>
                </a:moveTo>
                <a:cubicBezTo>
                  <a:pt x="2241" y="31376"/>
                  <a:pt x="2057" y="63021"/>
                  <a:pt x="6723" y="94129"/>
                </a:cubicBezTo>
                <a:cubicBezTo>
                  <a:pt x="8826" y="108147"/>
                  <a:pt x="16440" y="120795"/>
                  <a:pt x="20170" y="134470"/>
                </a:cubicBezTo>
                <a:cubicBezTo>
                  <a:pt x="23177" y="145495"/>
                  <a:pt x="24415" y="156932"/>
                  <a:pt x="26894" y="168088"/>
                </a:cubicBezTo>
                <a:cubicBezTo>
                  <a:pt x="40335" y="228575"/>
                  <a:pt x="26860" y="165724"/>
                  <a:pt x="40341" y="215153"/>
                </a:cubicBezTo>
                <a:cubicBezTo>
                  <a:pt x="45204" y="232983"/>
                  <a:pt x="49306" y="251012"/>
                  <a:pt x="53788" y="268941"/>
                </a:cubicBezTo>
                <a:cubicBezTo>
                  <a:pt x="56029" y="277906"/>
                  <a:pt x="56379" y="287570"/>
                  <a:pt x="60511" y="295835"/>
                </a:cubicBezTo>
                <a:lnTo>
                  <a:pt x="73958" y="322729"/>
                </a:lnTo>
                <a:cubicBezTo>
                  <a:pt x="75623" y="332718"/>
                  <a:pt x="81835" y="376597"/>
                  <a:pt x="87405" y="389965"/>
                </a:cubicBezTo>
                <a:cubicBezTo>
                  <a:pt x="95115" y="408469"/>
                  <a:pt x="105335" y="425824"/>
                  <a:pt x="114300" y="443753"/>
                </a:cubicBezTo>
                <a:cubicBezTo>
                  <a:pt x="116541" y="452718"/>
                  <a:pt x="119018" y="461627"/>
                  <a:pt x="121023" y="470647"/>
                </a:cubicBezTo>
                <a:cubicBezTo>
                  <a:pt x="123502" y="481803"/>
                  <a:pt x="124975" y="493178"/>
                  <a:pt x="127747" y="504265"/>
                </a:cubicBezTo>
                <a:cubicBezTo>
                  <a:pt x="131704" y="520094"/>
                  <a:pt x="136990" y="535564"/>
                  <a:pt x="141194" y="551329"/>
                </a:cubicBezTo>
                <a:cubicBezTo>
                  <a:pt x="157227" y="611453"/>
                  <a:pt x="149450" y="593271"/>
                  <a:pt x="168088" y="645459"/>
                </a:cubicBezTo>
                <a:cubicBezTo>
                  <a:pt x="174528" y="663492"/>
                  <a:pt x="180334" y="681815"/>
                  <a:pt x="188258" y="699247"/>
                </a:cubicBezTo>
                <a:cubicBezTo>
                  <a:pt x="191602" y="706603"/>
                  <a:pt x="198091" y="712190"/>
                  <a:pt x="201705" y="719417"/>
                </a:cubicBezTo>
                <a:cubicBezTo>
                  <a:pt x="205977" y="727961"/>
                  <a:pt x="213717" y="759301"/>
                  <a:pt x="215153" y="766482"/>
                </a:cubicBezTo>
                <a:cubicBezTo>
                  <a:pt x="217827" y="779850"/>
                  <a:pt x="219437" y="793410"/>
                  <a:pt x="221876" y="806823"/>
                </a:cubicBezTo>
                <a:cubicBezTo>
                  <a:pt x="223920" y="818067"/>
                  <a:pt x="226556" y="829197"/>
                  <a:pt x="228600" y="840441"/>
                </a:cubicBezTo>
                <a:cubicBezTo>
                  <a:pt x="233534" y="867578"/>
                  <a:pt x="234307" y="899936"/>
                  <a:pt x="255494" y="921123"/>
                </a:cubicBezTo>
                <a:cubicBezTo>
                  <a:pt x="261208" y="926837"/>
                  <a:pt x="268941" y="930088"/>
                  <a:pt x="275664" y="934570"/>
                </a:cubicBezTo>
                <a:cubicBezTo>
                  <a:pt x="280146" y="941294"/>
                  <a:pt x="284414" y="948165"/>
                  <a:pt x="289111" y="954741"/>
                </a:cubicBezTo>
                <a:cubicBezTo>
                  <a:pt x="295624" y="963860"/>
                  <a:pt x="303722" y="971905"/>
                  <a:pt x="309282" y="981635"/>
                </a:cubicBezTo>
                <a:cubicBezTo>
                  <a:pt x="312798" y="987789"/>
                  <a:pt x="312835" y="995467"/>
                  <a:pt x="316005" y="1001806"/>
                </a:cubicBezTo>
                <a:cubicBezTo>
                  <a:pt x="319619" y="1009034"/>
                  <a:pt x="324970" y="1015253"/>
                  <a:pt x="329453" y="1021976"/>
                </a:cubicBezTo>
                <a:cubicBezTo>
                  <a:pt x="331694" y="1028700"/>
                  <a:pt x="331165" y="1037135"/>
                  <a:pt x="336176" y="1042147"/>
                </a:cubicBezTo>
                <a:cubicBezTo>
                  <a:pt x="359372" y="1065344"/>
                  <a:pt x="428034" y="1061007"/>
                  <a:pt x="443753" y="1062317"/>
                </a:cubicBezTo>
                <a:cubicBezTo>
                  <a:pt x="477370" y="1069041"/>
                  <a:pt x="552919" y="1115748"/>
                  <a:pt x="544605" y="1082488"/>
                </a:cubicBezTo>
                <a:cubicBezTo>
                  <a:pt x="542364" y="1073523"/>
                  <a:pt x="542538" y="1063576"/>
                  <a:pt x="537882" y="1055594"/>
                </a:cubicBezTo>
                <a:cubicBezTo>
                  <a:pt x="526590" y="1036235"/>
                  <a:pt x="497541" y="1001806"/>
                  <a:pt x="497541" y="1001806"/>
                </a:cubicBezTo>
                <a:cubicBezTo>
                  <a:pt x="493059" y="986118"/>
                  <a:pt x="490154" y="969890"/>
                  <a:pt x="484094" y="954741"/>
                </a:cubicBezTo>
                <a:cubicBezTo>
                  <a:pt x="481093" y="947238"/>
                  <a:pt x="473755" y="942029"/>
                  <a:pt x="470647" y="934570"/>
                </a:cubicBezTo>
                <a:cubicBezTo>
                  <a:pt x="462469" y="914944"/>
                  <a:pt x="457942" y="893967"/>
                  <a:pt x="450476" y="874059"/>
                </a:cubicBezTo>
                <a:cubicBezTo>
                  <a:pt x="398974" y="736725"/>
                  <a:pt x="457084" y="907331"/>
                  <a:pt x="416858" y="786653"/>
                </a:cubicBezTo>
                <a:cubicBezTo>
                  <a:pt x="410135" y="732865"/>
                  <a:pt x="404354" y="678950"/>
                  <a:pt x="396688" y="625288"/>
                </a:cubicBezTo>
                <a:cubicBezTo>
                  <a:pt x="394447" y="609600"/>
                  <a:pt x="392799" y="593815"/>
                  <a:pt x="389964" y="578223"/>
                </a:cubicBezTo>
                <a:cubicBezTo>
                  <a:pt x="388311" y="569132"/>
                  <a:pt x="386881" y="559822"/>
                  <a:pt x="383241" y="551329"/>
                </a:cubicBezTo>
                <a:cubicBezTo>
                  <a:pt x="380058" y="543902"/>
                  <a:pt x="373408" y="538386"/>
                  <a:pt x="369794" y="531159"/>
                </a:cubicBezTo>
                <a:cubicBezTo>
                  <a:pt x="366624" y="524820"/>
                  <a:pt x="366512" y="517183"/>
                  <a:pt x="363070" y="510988"/>
                </a:cubicBezTo>
                <a:cubicBezTo>
                  <a:pt x="339999" y="469460"/>
                  <a:pt x="345470" y="476843"/>
                  <a:pt x="316005" y="457200"/>
                </a:cubicBezTo>
                <a:cubicBezTo>
                  <a:pt x="311523" y="445994"/>
                  <a:pt x="306796" y="434883"/>
                  <a:pt x="302558" y="423582"/>
                </a:cubicBezTo>
                <a:cubicBezTo>
                  <a:pt x="300070" y="416946"/>
                  <a:pt x="298805" y="409847"/>
                  <a:pt x="295835" y="403412"/>
                </a:cubicBezTo>
                <a:cubicBezTo>
                  <a:pt x="265201" y="337039"/>
                  <a:pt x="269530" y="347145"/>
                  <a:pt x="235323" y="295835"/>
                </a:cubicBezTo>
                <a:cubicBezTo>
                  <a:pt x="233082" y="289112"/>
                  <a:pt x="232116" y="281818"/>
                  <a:pt x="228600" y="275665"/>
                </a:cubicBezTo>
                <a:cubicBezTo>
                  <a:pt x="216422" y="254354"/>
                  <a:pt x="205385" y="249406"/>
                  <a:pt x="194982" y="228600"/>
                </a:cubicBezTo>
                <a:cubicBezTo>
                  <a:pt x="191812" y="222261"/>
                  <a:pt x="191700" y="214624"/>
                  <a:pt x="188258" y="208429"/>
                </a:cubicBezTo>
                <a:cubicBezTo>
                  <a:pt x="161606" y="160455"/>
                  <a:pt x="163622" y="179326"/>
                  <a:pt x="141194" y="134470"/>
                </a:cubicBezTo>
                <a:cubicBezTo>
                  <a:pt x="111764" y="75610"/>
                  <a:pt x="140284" y="125320"/>
                  <a:pt x="121023" y="73959"/>
                </a:cubicBezTo>
                <a:cubicBezTo>
                  <a:pt x="117504" y="64574"/>
                  <a:pt x="116032" y="52446"/>
                  <a:pt x="107576" y="47065"/>
                </a:cubicBezTo>
                <a:cubicBezTo>
                  <a:pt x="89638" y="35650"/>
                  <a:pt x="66081" y="36403"/>
                  <a:pt x="47064" y="26894"/>
                </a:cubicBez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Top Corners Rounded 4">
            <a:extLst>
              <a:ext uri="{FF2B5EF4-FFF2-40B4-BE49-F238E27FC236}">
                <a16:creationId xmlns:a16="http://schemas.microsoft.com/office/drawing/2014/main" id="{A605444D-3C84-4140-9B8C-4AA345ACCF15}"/>
              </a:ext>
            </a:extLst>
          </p:cNvPr>
          <p:cNvSpPr txBox="1"/>
          <p:nvPr/>
        </p:nvSpPr>
        <p:spPr>
          <a:xfrm>
            <a:off x="1990337" y="1006475"/>
            <a:ext cx="12195833" cy="477881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endParaRPr lang="en-US" sz="1600" b="1" kern="1200" dirty="0">
              <a:latin typeface="Open Sans" panose="020B0606030504020204"/>
            </a:endParaRPr>
          </a:p>
          <a:p>
            <a:pPr marL="0" lvl="1" algn="l" defTabSz="622300">
              <a:lnSpc>
                <a:spcPct val="90000"/>
              </a:lnSpc>
              <a:spcBef>
                <a:spcPts val="3000"/>
              </a:spcBef>
              <a:spcAft>
                <a:spcPts val="4800"/>
              </a:spcAft>
            </a:pPr>
            <a:r>
              <a:rPr lang="en-US" sz="2800" b="1" kern="1200" dirty="0">
                <a:latin typeface="Open Sans" panose="020B0606030504020204"/>
              </a:rPr>
              <a:t>  </a:t>
            </a:r>
          </a:p>
          <a:p>
            <a:pPr marL="0" lvl="1" indent="-285750" defTabSz="622300">
              <a:spcBef>
                <a:spcPts val="3000"/>
              </a:spcBef>
              <a:spcAft>
                <a:spcPts val="4800"/>
              </a:spcAft>
              <a:buClr>
                <a:schemeClr val="accent4">
                  <a:lumMod val="75000"/>
                </a:schemeClr>
              </a:buClr>
              <a:buFont typeface="Arial" panose="020B0604020202020204" pitchFamily="34" charset="0"/>
              <a:buChar char="•"/>
            </a:pPr>
            <a:r>
              <a:rPr lang="en-US" sz="2400" b="1" dirty="0">
                <a:solidFill>
                  <a:schemeClr val="tx1"/>
                </a:solidFill>
              </a:rPr>
              <a:t>High Margin Resource &amp; Attractive Low Cost Asset</a:t>
            </a:r>
            <a:endParaRPr lang="en-US" sz="2400" kern="1200" dirty="0">
              <a:solidFill>
                <a:schemeClr val="tx1"/>
              </a:solidFill>
            </a:endParaRPr>
          </a:p>
          <a:p>
            <a:pPr marL="0" lvl="1" indent="-285750" defTabSz="622300">
              <a:spcAft>
                <a:spcPts val="600"/>
              </a:spcAft>
              <a:buClr>
                <a:schemeClr val="accent4">
                  <a:lumMod val="75000"/>
                </a:schemeClr>
              </a:buClr>
              <a:buFont typeface="Arial" panose="020B0604020202020204" pitchFamily="34" charset="0"/>
              <a:buChar char="•"/>
            </a:pPr>
            <a:r>
              <a:rPr lang="en-US" sz="2400" b="1" kern="1200" dirty="0"/>
              <a:t>Drilling Targets Outlined Near Resource Area = Discoveries</a:t>
            </a:r>
          </a:p>
          <a:p>
            <a:pPr marL="0" lvl="1" indent="-285750" defTabSz="622300">
              <a:spcAft>
                <a:spcPts val="600"/>
              </a:spcAft>
              <a:buClr>
                <a:schemeClr val="accent4">
                  <a:lumMod val="75000"/>
                </a:schemeClr>
              </a:buClr>
              <a:buFont typeface="Arial" panose="020B0604020202020204" pitchFamily="34" charset="0"/>
              <a:buChar char="•"/>
            </a:pPr>
            <a:endParaRPr lang="en-US" sz="2400" b="1" dirty="0"/>
          </a:p>
          <a:p>
            <a:pPr marL="0" lvl="1" indent="-285750" defTabSz="622300">
              <a:spcAft>
                <a:spcPts val="600"/>
              </a:spcAft>
              <a:buClr>
                <a:schemeClr val="accent4">
                  <a:lumMod val="75000"/>
                </a:schemeClr>
              </a:buClr>
              <a:buFont typeface="Arial" panose="020B0604020202020204" pitchFamily="34" charset="0"/>
              <a:buChar char="•"/>
            </a:pPr>
            <a:r>
              <a:rPr lang="en-US" sz="2400" b="1" kern="1200" dirty="0"/>
              <a:t>Focus on High Quality Assets</a:t>
            </a:r>
          </a:p>
          <a:p>
            <a:pPr marL="0" lvl="1" defTabSz="622300">
              <a:spcAft>
                <a:spcPts val="600"/>
              </a:spcAft>
              <a:buClr>
                <a:schemeClr val="accent4">
                  <a:lumMod val="75000"/>
                </a:schemeClr>
              </a:buClr>
            </a:pPr>
            <a:r>
              <a:rPr lang="en-US" sz="2400" b="1" dirty="0"/>
              <a:t>	</a:t>
            </a:r>
            <a:endParaRPr lang="en-US" sz="2400" b="1" kern="1200" dirty="0">
              <a:solidFill>
                <a:schemeClr val="tx1"/>
              </a:solidFill>
            </a:endParaRPr>
          </a:p>
          <a:p>
            <a:pPr marL="623888" lvl="2" indent="-85725" defTabSz="622300">
              <a:spcBef>
                <a:spcPct val="0"/>
              </a:spcBef>
              <a:spcAft>
                <a:spcPts val="4800"/>
              </a:spcAft>
              <a:buClr>
                <a:schemeClr val="accent4">
                  <a:lumMod val="75000"/>
                </a:schemeClr>
              </a:buClr>
              <a:buFont typeface="Wingdings" panose="05000000000000000000" pitchFamily="2" charset="2"/>
              <a:buChar char="Ø"/>
            </a:pPr>
            <a:r>
              <a:rPr lang="en-US" sz="2400" b="1" kern="1200" dirty="0">
                <a:solidFill>
                  <a:schemeClr val="tx1"/>
                </a:solidFill>
              </a:rPr>
              <a:t>	Strategy: Add Low Cost &amp; High Margin Ounces </a:t>
            </a:r>
          </a:p>
          <a:p>
            <a:pPr marL="0" lvl="1" defTabSz="622300">
              <a:spcBef>
                <a:spcPct val="0"/>
              </a:spcBef>
              <a:spcAft>
                <a:spcPts val="4800"/>
              </a:spcAft>
              <a:buClr>
                <a:schemeClr val="accent4">
                  <a:lumMod val="75000"/>
                </a:schemeClr>
              </a:buClr>
            </a:pPr>
            <a:r>
              <a:rPr lang="en-US" sz="2400" b="1" dirty="0">
                <a:solidFill>
                  <a:schemeClr val="tx1"/>
                </a:solidFill>
              </a:rPr>
              <a:t>					=  </a:t>
            </a:r>
            <a:r>
              <a:rPr lang="en-US" sz="2400" b="1" kern="1200" dirty="0">
                <a:solidFill>
                  <a:schemeClr val="tx1"/>
                </a:solidFill>
              </a:rPr>
              <a:t>Value Recognition</a:t>
            </a:r>
          </a:p>
          <a:p>
            <a:pPr marL="0" lvl="1" defTabSz="622300">
              <a:spcBef>
                <a:spcPct val="0"/>
              </a:spcBef>
              <a:spcAft>
                <a:spcPts val="4800"/>
              </a:spcAft>
            </a:pPr>
            <a:endParaRPr lang="en-US" sz="2800" b="1" dirty="0">
              <a:solidFill>
                <a:schemeClr val="tx1"/>
              </a:solidFill>
              <a:latin typeface="Open Sans" panose="020B0606030504020204"/>
            </a:endParaRPr>
          </a:p>
          <a:p>
            <a:pPr marL="285750" lvl="1" indent="-285750" algn="l" defTabSz="622300">
              <a:lnSpc>
                <a:spcPct val="90000"/>
              </a:lnSpc>
              <a:spcBef>
                <a:spcPct val="0"/>
              </a:spcBef>
              <a:spcAft>
                <a:spcPct val="15000"/>
              </a:spcAft>
              <a:buFont typeface="Arial" panose="020B0604020202020204" pitchFamily="34" charset="0"/>
              <a:buChar char="•"/>
            </a:pPr>
            <a:endParaRPr lang="en-US" sz="1600" b="1" dirty="0">
              <a:latin typeface="Open Sans" panose="020B0606030504020204"/>
            </a:endParaRPr>
          </a:p>
          <a:p>
            <a:pPr marL="0" lvl="1" algn="l" defTabSz="622300">
              <a:lnSpc>
                <a:spcPct val="90000"/>
              </a:lnSpc>
              <a:spcBef>
                <a:spcPct val="0"/>
              </a:spcBef>
              <a:spcAft>
                <a:spcPct val="15000"/>
              </a:spcAft>
            </a:pPr>
            <a:endParaRPr lang="en-US" sz="1600" kern="1200" dirty="0">
              <a:solidFill>
                <a:srgbClr val="FF0000"/>
              </a:solidFill>
              <a:latin typeface="Open Sans" panose="020B0606030504020204"/>
            </a:endParaRPr>
          </a:p>
        </p:txBody>
      </p:sp>
    </p:spTree>
    <p:extLst>
      <p:ext uri="{BB962C8B-B14F-4D97-AF65-F5344CB8AC3E}">
        <p14:creationId xmlns:p14="http://schemas.microsoft.com/office/powerpoint/2010/main" val="169553421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7C035D95-056A-A84F-96E8-BC8C9E4BC1BB}" type="slidenum">
              <a:rPr lang="en-US" smtClean="0"/>
              <a:pPr/>
              <a:t>23</a:t>
            </a:fld>
            <a:endParaRPr lang="en-US" dirty="0"/>
          </a:p>
        </p:txBody>
      </p:sp>
      <p:sp>
        <p:nvSpPr>
          <p:cNvPr id="2" name="Rectangle 1"/>
          <p:cNvSpPr/>
          <p:nvPr/>
        </p:nvSpPr>
        <p:spPr>
          <a:xfrm>
            <a:off x="0" y="0"/>
            <a:ext cx="12192000" cy="6858000"/>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7E11EEAE-D698-6041-A219-7CB70B2D324A}"/>
              </a:ext>
            </a:extLst>
          </p:cNvPr>
          <p:cNvCxnSpPr>
            <a:cxnSpLocks/>
          </p:cNvCxnSpPr>
          <p:nvPr/>
        </p:nvCxnSpPr>
        <p:spPr>
          <a:xfrm>
            <a:off x="3069830" y="1658284"/>
            <a:ext cx="5904411" cy="0"/>
          </a:xfrm>
          <a:prstGeom prst="line">
            <a:avLst/>
          </a:prstGeom>
          <a:ln w="3175">
            <a:solidFill>
              <a:srgbClr val="F5DE8A"/>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09CE6BC-B951-CC42-9B03-C16FA258779D}"/>
              </a:ext>
            </a:extLst>
          </p:cNvPr>
          <p:cNvSpPr/>
          <p:nvPr/>
        </p:nvSpPr>
        <p:spPr>
          <a:xfrm>
            <a:off x="4059191" y="1779700"/>
            <a:ext cx="3925690" cy="3323987"/>
          </a:xfrm>
          <a:prstGeom prst="rect">
            <a:avLst/>
          </a:prstGeom>
        </p:spPr>
        <p:txBody>
          <a:bodyPr wrap="none" lIns="0">
            <a:spAutoFit/>
          </a:bodyPr>
          <a:lstStyle/>
          <a:p>
            <a:pPr algn="ctr"/>
            <a:endParaRPr lang="en-US" sz="2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r>
              <a:rPr lang="en-US" sz="2400" dirty="0">
                <a:solidFill>
                  <a:schemeClr val="bg1"/>
                </a:solidFill>
                <a:latin typeface="Open Sans Condensed" panose="020B0806030504020204" pitchFamily="34" charset="0"/>
                <a:ea typeface="Open Sans Condensed" panose="020B0806030504020204" pitchFamily="34" charset="0"/>
                <a:cs typeface="Open Sans Condensed" panose="020B0806030504020204" pitchFamily="34" charset="0"/>
              </a:rPr>
              <a:t>info@goldplayexploration.com</a:t>
            </a:r>
          </a:p>
          <a:p>
            <a:endParaRPr lang="en-US" sz="2400" dirty="0">
              <a:solidFill>
                <a:schemeClr val="bg1"/>
              </a:solidFill>
              <a:latin typeface="Open Sans Condensed" panose="020B0806030504020204" pitchFamily="34" charset="0"/>
              <a:ea typeface="Open Sans Condensed" panose="020B0806030504020204" pitchFamily="34" charset="0"/>
              <a:cs typeface="Open Sans Condensed" panose="020B0806030504020204" pitchFamily="34" charset="0"/>
            </a:endParaRPr>
          </a:p>
          <a:p>
            <a:r>
              <a:rPr lang="en-US" sz="2400" dirty="0">
                <a:solidFill>
                  <a:schemeClr val="bg1"/>
                </a:solidFill>
                <a:latin typeface="Open Sans Condensed" panose="020B0806030504020204" pitchFamily="34" charset="0"/>
                <a:ea typeface="Open Sans Condensed" panose="020B0806030504020204" pitchFamily="34" charset="0"/>
                <a:cs typeface="Open Sans Condensed" panose="020B0806030504020204" pitchFamily="34" charset="0"/>
                <a:hlinkClick r:id="rId2"/>
              </a:rPr>
              <a:t>goldplayexploration.com</a:t>
            </a:r>
            <a:endParaRPr lang="en-US" sz="2400" dirty="0">
              <a:solidFill>
                <a:schemeClr val="bg1"/>
              </a:solidFill>
              <a:latin typeface="Open Sans Condensed" panose="020B0806030504020204" pitchFamily="34" charset="0"/>
              <a:ea typeface="Open Sans Condensed" panose="020B0806030504020204" pitchFamily="34" charset="0"/>
              <a:cs typeface="Open Sans Condensed" panose="020B0806030504020204" pitchFamily="34" charset="0"/>
            </a:endParaRPr>
          </a:p>
          <a:p>
            <a:r>
              <a:rPr lang="en-US" dirty="0">
                <a:latin typeface="Open Sans Condensed" panose="020B0806030504020204" pitchFamily="34" charset="0"/>
                <a:ea typeface="Open Sans Condensed" panose="020B0806030504020204" pitchFamily="34" charset="0"/>
                <a:cs typeface="Open Sans Condensed" panose="020B0806030504020204" pitchFamily="34" charset="0"/>
              </a:rPr>
              <a:t> </a:t>
            </a:r>
          </a:p>
          <a:p>
            <a:pPr marL="627063" indent="-185738"/>
            <a:r>
              <a:rPr lang="en-US" sz="2400" dirty="0" err="1">
                <a:solidFill>
                  <a:schemeClr val="bg1"/>
                </a:solidFill>
                <a:latin typeface="Open Sans Condensed" panose="020B0806030504020204" pitchFamily="34" charset="0"/>
                <a:ea typeface="Open Sans Condensed" panose="020B0806030504020204" pitchFamily="34" charset="0"/>
                <a:cs typeface="Open Sans Condensed" panose="020B0806030504020204" pitchFamily="34" charset="0"/>
                <a:hlinkClick r:id="rId3">
                  <a:extLst>
                    <a:ext uri="{A12FA001-AC4F-418D-AE19-62706E023703}">
                      <ahyp:hlinkClr xmlns:ahyp="http://schemas.microsoft.com/office/drawing/2018/hyperlinkcolor" val="tx"/>
                    </a:ext>
                  </a:extLst>
                </a:hlinkClick>
              </a:rPr>
              <a:t>goldplay_gply</a:t>
            </a:r>
            <a:r>
              <a:rPr lang="en-US" sz="2400" dirty="0">
                <a:solidFill>
                  <a:schemeClr val="bg1"/>
                </a:solidFill>
                <a:latin typeface="Open Sans Condensed" panose="020B0806030504020204" pitchFamily="34" charset="0"/>
                <a:ea typeface="Open Sans Condensed" panose="020B0806030504020204" pitchFamily="34" charset="0"/>
                <a:cs typeface="Open Sans Condensed" panose="020B0806030504020204" pitchFamily="34" charset="0"/>
                <a:hlinkClick r:id="rId3">
                  <a:extLst>
                    <a:ext uri="{A12FA001-AC4F-418D-AE19-62706E023703}">
                      <ahyp:hlinkClr xmlns:ahyp="http://schemas.microsoft.com/office/drawing/2018/hyperlinkcolor" val="tx"/>
                    </a:ext>
                  </a:extLst>
                </a:hlinkClick>
              </a:rPr>
              <a:t> </a:t>
            </a:r>
            <a:endParaRPr lang="en-US" sz="2400" dirty="0">
              <a:solidFill>
                <a:schemeClr val="bg1"/>
              </a:solidFill>
              <a:latin typeface="Open Sans Condensed" panose="020B0806030504020204" pitchFamily="34" charset="0"/>
              <a:ea typeface="Open Sans Condensed" panose="020B0806030504020204" pitchFamily="34" charset="0"/>
              <a:cs typeface="Open Sans Condensed" panose="020B0806030504020204" pitchFamily="34" charset="0"/>
            </a:endParaRPr>
          </a:p>
          <a:p>
            <a:pPr marL="627063" indent="-185738"/>
            <a:r>
              <a:rPr lang="en-US" sz="2400" dirty="0">
                <a:solidFill>
                  <a:schemeClr val="bg1"/>
                </a:solidFill>
                <a:latin typeface="Open Sans Condensed" panose="020B0806030504020204" pitchFamily="34" charset="0"/>
                <a:ea typeface="Open Sans Condensed" panose="020B0806030504020204" pitchFamily="34" charset="0"/>
                <a:cs typeface="Open Sans Condensed" panose="020B0806030504020204" pitchFamily="34" charset="0"/>
              </a:rPr>
              <a:t> </a:t>
            </a:r>
          </a:p>
          <a:p>
            <a:pPr marL="627063" indent="-185738"/>
            <a:r>
              <a:rPr lang="en-US" sz="2400" dirty="0" err="1">
                <a:solidFill>
                  <a:schemeClr val="bg1"/>
                </a:solidFill>
                <a:latin typeface="Open Sans Condensed" panose="020B0806030504020204" pitchFamily="34" charset="0"/>
                <a:ea typeface="Open Sans Condensed" panose="020B0806030504020204" pitchFamily="34" charset="0"/>
                <a:cs typeface="Open Sans Condensed" panose="020B0806030504020204" pitchFamily="34" charset="0"/>
                <a:hlinkClick r:id="rId4">
                  <a:extLst>
                    <a:ext uri="{A12FA001-AC4F-418D-AE19-62706E023703}">
                      <ahyp:hlinkClr xmlns:ahyp="http://schemas.microsoft.com/office/drawing/2018/hyperlinkcolor" val="tx"/>
                    </a:ext>
                  </a:extLst>
                </a:hlinkClick>
              </a:rPr>
              <a:t>goldplayexploration</a:t>
            </a:r>
            <a:endParaRPr lang="en-US" sz="2400" dirty="0">
              <a:solidFill>
                <a:schemeClr val="bg1"/>
              </a:solidFill>
              <a:latin typeface="Open Sans Condensed" panose="020B0806030504020204" pitchFamily="34" charset="0"/>
              <a:ea typeface="Open Sans Condensed" panose="020B0806030504020204" pitchFamily="34" charset="0"/>
              <a:cs typeface="Open Sans Condensed" panose="020B0806030504020204" pitchFamily="34" charset="0"/>
            </a:endParaRPr>
          </a:p>
          <a:p>
            <a:pPr algn="ctr"/>
            <a:endParaRPr lang="en-US" sz="2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81002" y="522286"/>
            <a:ext cx="4682067" cy="968378"/>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59191" y="3638807"/>
            <a:ext cx="296373" cy="24302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59191" y="4309533"/>
            <a:ext cx="296373" cy="296373"/>
          </a:xfrm>
          <a:prstGeom prst="rect">
            <a:avLst/>
          </a:prstGeom>
        </p:spPr>
      </p:pic>
      <p:sp>
        <p:nvSpPr>
          <p:cNvPr id="5" name="Rectangle 4"/>
          <p:cNvSpPr/>
          <p:nvPr/>
        </p:nvSpPr>
        <p:spPr>
          <a:xfrm>
            <a:off x="4011710" y="5267868"/>
            <a:ext cx="4020652" cy="369332"/>
          </a:xfrm>
          <a:prstGeom prst="rect">
            <a:avLst/>
          </a:prstGeom>
        </p:spPr>
        <p:txBody>
          <a:bodyPr wrap="none">
            <a:spAutoFit/>
          </a:bodyPr>
          <a:lstStyle/>
          <a:p>
            <a:r>
              <a:rPr lang="en-CA" b="1" cap="all" dirty="0">
                <a:solidFill>
                  <a:srgbClr val="F5DE8A"/>
                </a:solidFill>
                <a:latin typeface="Open Sans Condensed" panose="020B0806030504020204" pitchFamily="34" charset="0"/>
                <a:ea typeface="Open Sans Condensed" panose="020B0806030504020204" pitchFamily="34" charset="0"/>
                <a:cs typeface="Open Sans Condensed" panose="020B0806030504020204" pitchFamily="34" charset="0"/>
              </a:rPr>
              <a:t>TSX-V</a:t>
            </a:r>
            <a:r>
              <a:rPr lang="en-CA" cap="all" dirty="0">
                <a:solidFill>
                  <a:srgbClr val="F5DE8A"/>
                </a:solidFill>
                <a:latin typeface="Open Sans Condensed" panose="020B0806030504020204" pitchFamily="34" charset="0"/>
                <a:ea typeface="Open Sans Condensed" panose="020B0806030504020204" pitchFamily="34" charset="0"/>
                <a:cs typeface="Open Sans Condensed" panose="020B0806030504020204" pitchFamily="34" charset="0"/>
              </a:rPr>
              <a:t>: </a:t>
            </a:r>
            <a:r>
              <a:rPr lang="en-CA" b="1" cap="all" dirty="0">
                <a:solidFill>
                  <a:srgbClr val="F5DE8A"/>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GPLY</a:t>
            </a:r>
            <a:r>
              <a:rPr lang="en-CA" cap="all" dirty="0">
                <a:solidFill>
                  <a:srgbClr val="F5DE8A"/>
                </a:solidFill>
                <a:latin typeface="Open Sans Condensed" panose="020B0806030504020204" pitchFamily="34" charset="0"/>
                <a:ea typeface="Open Sans Condensed" panose="020B0806030504020204" pitchFamily="34" charset="0"/>
                <a:cs typeface="Open Sans Condensed" panose="020B0806030504020204" pitchFamily="34" charset="0"/>
              </a:rPr>
              <a:t>  </a:t>
            </a:r>
            <a:r>
              <a:rPr lang="en-CA" b="1" cap="all" dirty="0">
                <a:solidFill>
                  <a:srgbClr val="F5DE8A"/>
                </a:solidFill>
                <a:latin typeface="Open Sans Condensed" panose="020B0806030504020204" pitchFamily="34" charset="0"/>
                <a:ea typeface="Open Sans Condensed" panose="020B0806030504020204" pitchFamily="34" charset="0"/>
                <a:cs typeface="Open Sans Condensed" panose="020B0806030504020204" pitchFamily="34" charset="0"/>
              </a:rPr>
              <a:t>FRANKFURT</a:t>
            </a:r>
            <a:r>
              <a:rPr lang="en-CA" cap="all" dirty="0">
                <a:solidFill>
                  <a:srgbClr val="F5DE8A"/>
                </a:solidFill>
                <a:latin typeface="Open Sans Condensed" panose="020B0806030504020204" pitchFamily="34" charset="0"/>
                <a:ea typeface="Open Sans Condensed" panose="020B0806030504020204" pitchFamily="34" charset="0"/>
                <a:cs typeface="Open Sans Condensed" panose="020B0806030504020204" pitchFamily="34" charset="0"/>
              </a:rPr>
              <a:t>: </a:t>
            </a:r>
            <a:r>
              <a:rPr lang="en-CA" b="1" cap="all" dirty="0">
                <a:solidFill>
                  <a:srgbClr val="F5DE8A"/>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GPE</a:t>
            </a:r>
            <a:r>
              <a:rPr lang="en-CA" cap="all" dirty="0">
                <a:solidFill>
                  <a:srgbClr val="F5DE8A"/>
                </a:solidFill>
                <a:latin typeface="Open Sans Condensed" panose="020B0806030504020204" pitchFamily="34" charset="0"/>
                <a:ea typeface="Open Sans Condensed" panose="020B0806030504020204" pitchFamily="34" charset="0"/>
                <a:cs typeface="Open Sans Condensed" panose="020B0806030504020204" pitchFamily="34" charset="0"/>
              </a:rPr>
              <a:t>  </a:t>
            </a:r>
            <a:r>
              <a:rPr lang="en-CA" b="1" cap="all" dirty="0">
                <a:solidFill>
                  <a:srgbClr val="F5DE8A"/>
                </a:solidFill>
                <a:latin typeface="Open Sans Condensed" panose="020B0806030504020204" pitchFamily="34" charset="0"/>
                <a:ea typeface="Open Sans Condensed" panose="020B0806030504020204" pitchFamily="34" charset="0"/>
                <a:cs typeface="Open Sans Condensed" panose="020B0806030504020204" pitchFamily="34" charset="0"/>
              </a:rPr>
              <a:t>OTCQB</a:t>
            </a:r>
            <a:r>
              <a:rPr lang="en-CA" cap="all" dirty="0">
                <a:solidFill>
                  <a:srgbClr val="F5DE8A"/>
                </a:solidFill>
                <a:latin typeface="Open Sans Condensed" panose="020B0806030504020204" pitchFamily="34" charset="0"/>
                <a:ea typeface="Open Sans Condensed" panose="020B0806030504020204" pitchFamily="34" charset="0"/>
                <a:cs typeface="Open Sans Condensed" panose="020B0806030504020204" pitchFamily="34" charset="0"/>
              </a:rPr>
              <a:t>: </a:t>
            </a:r>
            <a:r>
              <a:rPr lang="en-CA" b="1" cap="all" dirty="0">
                <a:solidFill>
                  <a:srgbClr val="F5DE8A"/>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GLYXF</a:t>
            </a:r>
          </a:p>
        </p:txBody>
      </p:sp>
    </p:spTree>
    <p:extLst>
      <p:ext uri="{BB962C8B-B14F-4D97-AF65-F5344CB8AC3E}">
        <p14:creationId xmlns:p14="http://schemas.microsoft.com/office/powerpoint/2010/main" val="191794827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22724" y="2002770"/>
            <a:ext cx="6792286" cy="723652"/>
          </a:xfrm>
        </p:spPr>
        <p:txBody>
          <a:bodyPr/>
          <a:lstStyle/>
          <a:p>
            <a:r>
              <a:rPr lang="en-CA" dirty="0">
                <a:latin typeface="Open Sans Condensed" panose="020B0806030504020204" pitchFamily="34" charset="0"/>
                <a:ea typeface="Open Sans Condensed" panose="020B0806030504020204" pitchFamily="34" charset="0"/>
                <a:cs typeface="Open Sans Condensed" panose="020B0806030504020204" pitchFamily="34" charset="0"/>
              </a:rPr>
              <a:t>APPENDICES</a:t>
            </a:r>
          </a:p>
        </p:txBody>
      </p:sp>
      <p:sp>
        <p:nvSpPr>
          <p:cNvPr id="2" name="Slide Number Placeholder 1"/>
          <p:cNvSpPr>
            <a:spLocks noGrp="1"/>
          </p:cNvSpPr>
          <p:nvPr>
            <p:ph type="sldNum" sz="quarter" idx="4294967295"/>
          </p:nvPr>
        </p:nvSpPr>
        <p:spPr>
          <a:xfrm>
            <a:off x="0" y="6415088"/>
            <a:ext cx="593725" cy="365125"/>
          </a:xfrm>
          <a:prstGeom prst="rect">
            <a:avLst/>
          </a:prstGeom>
        </p:spPr>
        <p:txBody>
          <a:bodyPr/>
          <a:lstStyle/>
          <a:p>
            <a:fld id="{7C035D95-056A-A84F-96E8-BC8C9E4BC1BB}" type="slidenum">
              <a:rPr lang="en-US" smtClean="0"/>
              <a:pPr/>
              <a:t>24</a:t>
            </a:fld>
            <a:endParaRPr lang="en-US" dirty="0"/>
          </a:p>
        </p:txBody>
      </p:sp>
    </p:spTree>
    <p:extLst>
      <p:ext uri="{BB962C8B-B14F-4D97-AF65-F5344CB8AC3E}">
        <p14:creationId xmlns:p14="http://schemas.microsoft.com/office/powerpoint/2010/main" val="16748205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p:cNvSpPr>
            <a:spLocks noGrp="1"/>
          </p:cNvSpPr>
          <p:nvPr>
            <p:ph type="sldNum" sz="quarter" idx="11"/>
          </p:nvPr>
        </p:nvSpPr>
        <p:spPr/>
        <p:txBody>
          <a:bodyPr/>
          <a:lstStyle/>
          <a:p>
            <a:fld id="{7C035D95-056A-A84F-96E8-BC8C9E4BC1BB}" type="slidenum">
              <a:rPr lang="en-US" smtClean="0">
                <a:latin typeface="Helvetica Neue" charset="0"/>
                <a:ea typeface="Helvetica Neue" charset="0"/>
                <a:cs typeface="Helvetica Neue" charset="0"/>
              </a:rPr>
              <a:pPr/>
              <a:t>25</a:t>
            </a:fld>
            <a:endParaRPr lang="en-US" dirty="0">
              <a:latin typeface="Helvetica Neue" charset="0"/>
              <a:ea typeface="Helvetica Neue" charset="0"/>
              <a:cs typeface="Helvetica Neue" charset="0"/>
            </a:endParaRPr>
          </a:p>
        </p:txBody>
      </p:sp>
      <p:sp>
        <p:nvSpPr>
          <p:cNvPr id="9" name="Rectangle 8">
            <a:extLst>
              <a:ext uri="{FF2B5EF4-FFF2-40B4-BE49-F238E27FC236}">
                <a16:creationId xmlns:a16="http://schemas.microsoft.com/office/drawing/2014/main" id="{66394E43-A6D7-4461-9097-A1B1957D4BE3}"/>
              </a:ext>
            </a:extLst>
          </p:cNvPr>
          <p:cNvSpPr/>
          <p:nvPr/>
        </p:nvSpPr>
        <p:spPr>
          <a:xfrm>
            <a:off x="339292" y="150211"/>
            <a:ext cx="10648256" cy="430887"/>
          </a:xfrm>
          <a:prstGeom prst="rect">
            <a:avLst/>
          </a:prstGeom>
        </p:spPr>
        <p:txBody>
          <a:bodyPr wrap="square" lIns="0">
            <a:spAutoFit/>
          </a:bodyPr>
          <a:lstStyle/>
          <a:p>
            <a:r>
              <a:rPr lang="en-CA" sz="2200" dirty="0">
                <a:solidFill>
                  <a:srgbClr val="F5DE8A"/>
                </a:solidFill>
                <a:latin typeface="Open Sans Condensed" panose="020B0806030504020204" pitchFamily="34" charset="0"/>
                <a:ea typeface="Open Sans Condensed" panose="020B0806030504020204" pitchFamily="34" charset="0"/>
                <a:cs typeface="Open Sans Condensed" panose="020B0806030504020204" pitchFamily="34" charset="0"/>
              </a:rPr>
              <a:t>SAN MARCIAL - NI 43-101 INDICATED + INFERRED RESOURCE TABLE</a:t>
            </a:r>
          </a:p>
        </p:txBody>
      </p:sp>
      <p:sp>
        <p:nvSpPr>
          <p:cNvPr id="3" name="Freeform: Shape 2">
            <a:extLst>
              <a:ext uri="{FF2B5EF4-FFF2-40B4-BE49-F238E27FC236}">
                <a16:creationId xmlns:a16="http://schemas.microsoft.com/office/drawing/2014/main" id="{358D9A85-01D7-4C8D-BE3C-895AE52E07F9}"/>
              </a:ext>
            </a:extLst>
          </p:cNvPr>
          <p:cNvSpPr/>
          <p:nvPr/>
        </p:nvSpPr>
        <p:spPr>
          <a:xfrm>
            <a:off x="8935571" y="4303059"/>
            <a:ext cx="545239" cy="1094322"/>
          </a:xfrm>
          <a:custGeom>
            <a:avLst/>
            <a:gdLst>
              <a:gd name="connsiteX0" fmla="*/ 0 w 545239"/>
              <a:gd name="connsiteY0" fmla="*/ 0 h 1094322"/>
              <a:gd name="connsiteX1" fmla="*/ 6723 w 545239"/>
              <a:gd name="connsiteY1" fmla="*/ 94129 h 1094322"/>
              <a:gd name="connsiteX2" fmla="*/ 20170 w 545239"/>
              <a:gd name="connsiteY2" fmla="*/ 134470 h 1094322"/>
              <a:gd name="connsiteX3" fmla="*/ 26894 w 545239"/>
              <a:gd name="connsiteY3" fmla="*/ 168088 h 1094322"/>
              <a:gd name="connsiteX4" fmla="*/ 40341 w 545239"/>
              <a:gd name="connsiteY4" fmla="*/ 215153 h 1094322"/>
              <a:gd name="connsiteX5" fmla="*/ 53788 w 545239"/>
              <a:gd name="connsiteY5" fmla="*/ 268941 h 1094322"/>
              <a:gd name="connsiteX6" fmla="*/ 60511 w 545239"/>
              <a:gd name="connsiteY6" fmla="*/ 295835 h 1094322"/>
              <a:gd name="connsiteX7" fmla="*/ 73958 w 545239"/>
              <a:gd name="connsiteY7" fmla="*/ 322729 h 1094322"/>
              <a:gd name="connsiteX8" fmla="*/ 87405 w 545239"/>
              <a:gd name="connsiteY8" fmla="*/ 389965 h 1094322"/>
              <a:gd name="connsiteX9" fmla="*/ 114300 w 545239"/>
              <a:gd name="connsiteY9" fmla="*/ 443753 h 1094322"/>
              <a:gd name="connsiteX10" fmla="*/ 121023 w 545239"/>
              <a:gd name="connsiteY10" fmla="*/ 470647 h 1094322"/>
              <a:gd name="connsiteX11" fmla="*/ 127747 w 545239"/>
              <a:gd name="connsiteY11" fmla="*/ 504265 h 1094322"/>
              <a:gd name="connsiteX12" fmla="*/ 141194 w 545239"/>
              <a:gd name="connsiteY12" fmla="*/ 551329 h 1094322"/>
              <a:gd name="connsiteX13" fmla="*/ 168088 w 545239"/>
              <a:gd name="connsiteY13" fmla="*/ 645459 h 1094322"/>
              <a:gd name="connsiteX14" fmla="*/ 188258 w 545239"/>
              <a:gd name="connsiteY14" fmla="*/ 699247 h 1094322"/>
              <a:gd name="connsiteX15" fmla="*/ 201705 w 545239"/>
              <a:gd name="connsiteY15" fmla="*/ 719417 h 1094322"/>
              <a:gd name="connsiteX16" fmla="*/ 215153 w 545239"/>
              <a:gd name="connsiteY16" fmla="*/ 766482 h 1094322"/>
              <a:gd name="connsiteX17" fmla="*/ 221876 w 545239"/>
              <a:gd name="connsiteY17" fmla="*/ 806823 h 1094322"/>
              <a:gd name="connsiteX18" fmla="*/ 228600 w 545239"/>
              <a:gd name="connsiteY18" fmla="*/ 840441 h 1094322"/>
              <a:gd name="connsiteX19" fmla="*/ 255494 w 545239"/>
              <a:gd name="connsiteY19" fmla="*/ 921123 h 1094322"/>
              <a:gd name="connsiteX20" fmla="*/ 275664 w 545239"/>
              <a:gd name="connsiteY20" fmla="*/ 934570 h 1094322"/>
              <a:gd name="connsiteX21" fmla="*/ 289111 w 545239"/>
              <a:gd name="connsiteY21" fmla="*/ 954741 h 1094322"/>
              <a:gd name="connsiteX22" fmla="*/ 309282 w 545239"/>
              <a:gd name="connsiteY22" fmla="*/ 981635 h 1094322"/>
              <a:gd name="connsiteX23" fmla="*/ 316005 w 545239"/>
              <a:gd name="connsiteY23" fmla="*/ 1001806 h 1094322"/>
              <a:gd name="connsiteX24" fmla="*/ 329453 w 545239"/>
              <a:gd name="connsiteY24" fmla="*/ 1021976 h 1094322"/>
              <a:gd name="connsiteX25" fmla="*/ 336176 w 545239"/>
              <a:gd name="connsiteY25" fmla="*/ 1042147 h 1094322"/>
              <a:gd name="connsiteX26" fmla="*/ 443753 w 545239"/>
              <a:gd name="connsiteY26" fmla="*/ 1062317 h 1094322"/>
              <a:gd name="connsiteX27" fmla="*/ 544605 w 545239"/>
              <a:gd name="connsiteY27" fmla="*/ 1082488 h 1094322"/>
              <a:gd name="connsiteX28" fmla="*/ 537882 w 545239"/>
              <a:gd name="connsiteY28" fmla="*/ 1055594 h 1094322"/>
              <a:gd name="connsiteX29" fmla="*/ 497541 w 545239"/>
              <a:gd name="connsiteY29" fmla="*/ 1001806 h 1094322"/>
              <a:gd name="connsiteX30" fmla="*/ 484094 w 545239"/>
              <a:gd name="connsiteY30" fmla="*/ 954741 h 1094322"/>
              <a:gd name="connsiteX31" fmla="*/ 470647 w 545239"/>
              <a:gd name="connsiteY31" fmla="*/ 934570 h 1094322"/>
              <a:gd name="connsiteX32" fmla="*/ 450476 w 545239"/>
              <a:gd name="connsiteY32" fmla="*/ 874059 h 1094322"/>
              <a:gd name="connsiteX33" fmla="*/ 416858 w 545239"/>
              <a:gd name="connsiteY33" fmla="*/ 786653 h 1094322"/>
              <a:gd name="connsiteX34" fmla="*/ 396688 w 545239"/>
              <a:gd name="connsiteY34" fmla="*/ 625288 h 1094322"/>
              <a:gd name="connsiteX35" fmla="*/ 389964 w 545239"/>
              <a:gd name="connsiteY35" fmla="*/ 578223 h 1094322"/>
              <a:gd name="connsiteX36" fmla="*/ 383241 w 545239"/>
              <a:gd name="connsiteY36" fmla="*/ 551329 h 1094322"/>
              <a:gd name="connsiteX37" fmla="*/ 369794 w 545239"/>
              <a:gd name="connsiteY37" fmla="*/ 531159 h 1094322"/>
              <a:gd name="connsiteX38" fmla="*/ 363070 w 545239"/>
              <a:gd name="connsiteY38" fmla="*/ 510988 h 1094322"/>
              <a:gd name="connsiteX39" fmla="*/ 316005 w 545239"/>
              <a:gd name="connsiteY39" fmla="*/ 457200 h 1094322"/>
              <a:gd name="connsiteX40" fmla="*/ 302558 w 545239"/>
              <a:gd name="connsiteY40" fmla="*/ 423582 h 1094322"/>
              <a:gd name="connsiteX41" fmla="*/ 295835 w 545239"/>
              <a:gd name="connsiteY41" fmla="*/ 403412 h 1094322"/>
              <a:gd name="connsiteX42" fmla="*/ 235323 w 545239"/>
              <a:gd name="connsiteY42" fmla="*/ 295835 h 1094322"/>
              <a:gd name="connsiteX43" fmla="*/ 228600 w 545239"/>
              <a:gd name="connsiteY43" fmla="*/ 275665 h 1094322"/>
              <a:gd name="connsiteX44" fmla="*/ 194982 w 545239"/>
              <a:gd name="connsiteY44" fmla="*/ 228600 h 1094322"/>
              <a:gd name="connsiteX45" fmla="*/ 188258 w 545239"/>
              <a:gd name="connsiteY45" fmla="*/ 208429 h 1094322"/>
              <a:gd name="connsiteX46" fmla="*/ 141194 w 545239"/>
              <a:gd name="connsiteY46" fmla="*/ 134470 h 1094322"/>
              <a:gd name="connsiteX47" fmla="*/ 121023 w 545239"/>
              <a:gd name="connsiteY47" fmla="*/ 73959 h 1094322"/>
              <a:gd name="connsiteX48" fmla="*/ 107576 w 545239"/>
              <a:gd name="connsiteY48" fmla="*/ 47065 h 1094322"/>
              <a:gd name="connsiteX49" fmla="*/ 47064 w 545239"/>
              <a:gd name="connsiteY49" fmla="*/ 26894 h 1094322"/>
              <a:gd name="connsiteX50" fmla="*/ 0 w 545239"/>
              <a:gd name="connsiteY50" fmla="*/ 0 h 109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45239" h="1094322">
                <a:moveTo>
                  <a:pt x="0" y="0"/>
                </a:moveTo>
                <a:cubicBezTo>
                  <a:pt x="2241" y="31376"/>
                  <a:pt x="2057" y="63021"/>
                  <a:pt x="6723" y="94129"/>
                </a:cubicBezTo>
                <a:cubicBezTo>
                  <a:pt x="8826" y="108147"/>
                  <a:pt x="16440" y="120795"/>
                  <a:pt x="20170" y="134470"/>
                </a:cubicBezTo>
                <a:cubicBezTo>
                  <a:pt x="23177" y="145495"/>
                  <a:pt x="24415" y="156932"/>
                  <a:pt x="26894" y="168088"/>
                </a:cubicBezTo>
                <a:cubicBezTo>
                  <a:pt x="40335" y="228575"/>
                  <a:pt x="26860" y="165724"/>
                  <a:pt x="40341" y="215153"/>
                </a:cubicBezTo>
                <a:cubicBezTo>
                  <a:pt x="45204" y="232983"/>
                  <a:pt x="49306" y="251012"/>
                  <a:pt x="53788" y="268941"/>
                </a:cubicBezTo>
                <a:cubicBezTo>
                  <a:pt x="56029" y="277906"/>
                  <a:pt x="56379" y="287570"/>
                  <a:pt x="60511" y="295835"/>
                </a:cubicBezTo>
                <a:lnTo>
                  <a:pt x="73958" y="322729"/>
                </a:lnTo>
                <a:cubicBezTo>
                  <a:pt x="75623" y="332718"/>
                  <a:pt x="81835" y="376597"/>
                  <a:pt x="87405" y="389965"/>
                </a:cubicBezTo>
                <a:cubicBezTo>
                  <a:pt x="95115" y="408469"/>
                  <a:pt x="105335" y="425824"/>
                  <a:pt x="114300" y="443753"/>
                </a:cubicBezTo>
                <a:cubicBezTo>
                  <a:pt x="116541" y="452718"/>
                  <a:pt x="119018" y="461627"/>
                  <a:pt x="121023" y="470647"/>
                </a:cubicBezTo>
                <a:cubicBezTo>
                  <a:pt x="123502" y="481803"/>
                  <a:pt x="124975" y="493178"/>
                  <a:pt x="127747" y="504265"/>
                </a:cubicBezTo>
                <a:cubicBezTo>
                  <a:pt x="131704" y="520094"/>
                  <a:pt x="136990" y="535564"/>
                  <a:pt x="141194" y="551329"/>
                </a:cubicBezTo>
                <a:cubicBezTo>
                  <a:pt x="157227" y="611453"/>
                  <a:pt x="149450" y="593271"/>
                  <a:pt x="168088" y="645459"/>
                </a:cubicBezTo>
                <a:cubicBezTo>
                  <a:pt x="174528" y="663492"/>
                  <a:pt x="180334" y="681815"/>
                  <a:pt x="188258" y="699247"/>
                </a:cubicBezTo>
                <a:cubicBezTo>
                  <a:pt x="191602" y="706603"/>
                  <a:pt x="198091" y="712190"/>
                  <a:pt x="201705" y="719417"/>
                </a:cubicBezTo>
                <a:cubicBezTo>
                  <a:pt x="205977" y="727961"/>
                  <a:pt x="213717" y="759301"/>
                  <a:pt x="215153" y="766482"/>
                </a:cubicBezTo>
                <a:cubicBezTo>
                  <a:pt x="217827" y="779850"/>
                  <a:pt x="219437" y="793410"/>
                  <a:pt x="221876" y="806823"/>
                </a:cubicBezTo>
                <a:cubicBezTo>
                  <a:pt x="223920" y="818067"/>
                  <a:pt x="226556" y="829197"/>
                  <a:pt x="228600" y="840441"/>
                </a:cubicBezTo>
                <a:cubicBezTo>
                  <a:pt x="233534" y="867578"/>
                  <a:pt x="234307" y="899936"/>
                  <a:pt x="255494" y="921123"/>
                </a:cubicBezTo>
                <a:cubicBezTo>
                  <a:pt x="261208" y="926837"/>
                  <a:pt x="268941" y="930088"/>
                  <a:pt x="275664" y="934570"/>
                </a:cubicBezTo>
                <a:cubicBezTo>
                  <a:pt x="280146" y="941294"/>
                  <a:pt x="284414" y="948165"/>
                  <a:pt x="289111" y="954741"/>
                </a:cubicBezTo>
                <a:cubicBezTo>
                  <a:pt x="295624" y="963860"/>
                  <a:pt x="303722" y="971905"/>
                  <a:pt x="309282" y="981635"/>
                </a:cubicBezTo>
                <a:cubicBezTo>
                  <a:pt x="312798" y="987789"/>
                  <a:pt x="312835" y="995467"/>
                  <a:pt x="316005" y="1001806"/>
                </a:cubicBezTo>
                <a:cubicBezTo>
                  <a:pt x="319619" y="1009034"/>
                  <a:pt x="324970" y="1015253"/>
                  <a:pt x="329453" y="1021976"/>
                </a:cubicBezTo>
                <a:cubicBezTo>
                  <a:pt x="331694" y="1028700"/>
                  <a:pt x="331165" y="1037135"/>
                  <a:pt x="336176" y="1042147"/>
                </a:cubicBezTo>
                <a:cubicBezTo>
                  <a:pt x="359372" y="1065344"/>
                  <a:pt x="428034" y="1061007"/>
                  <a:pt x="443753" y="1062317"/>
                </a:cubicBezTo>
                <a:cubicBezTo>
                  <a:pt x="477370" y="1069041"/>
                  <a:pt x="552919" y="1115748"/>
                  <a:pt x="544605" y="1082488"/>
                </a:cubicBezTo>
                <a:cubicBezTo>
                  <a:pt x="542364" y="1073523"/>
                  <a:pt x="542538" y="1063576"/>
                  <a:pt x="537882" y="1055594"/>
                </a:cubicBezTo>
                <a:cubicBezTo>
                  <a:pt x="526590" y="1036235"/>
                  <a:pt x="497541" y="1001806"/>
                  <a:pt x="497541" y="1001806"/>
                </a:cubicBezTo>
                <a:cubicBezTo>
                  <a:pt x="493059" y="986118"/>
                  <a:pt x="490154" y="969890"/>
                  <a:pt x="484094" y="954741"/>
                </a:cubicBezTo>
                <a:cubicBezTo>
                  <a:pt x="481093" y="947238"/>
                  <a:pt x="473755" y="942029"/>
                  <a:pt x="470647" y="934570"/>
                </a:cubicBezTo>
                <a:cubicBezTo>
                  <a:pt x="462469" y="914944"/>
                  <a:pt x="457942" y="893967"/>
                  <a:pt x="450476" y="874059"/>
                </a:cubicBezTo>
                <a:cubicBezTo>
                  <a:pt x="398974" y="736725"/>
                  <a:pt x="457084" y="907331"/>
                  <a:pt x="416858" y="786653"/>
                </a:cubicBezTo>
                <a:cubicBezTo>
                  <a:pt x="410135" y="732865"/>
                  <a:pt x="404354" y="678950"/>
                  <a:pt x="396688" y="625288"/>
                </a:cubicBezTo>
                <a:cubicBezTo>
                  <a:pt x="394447" y="609600"/>
                  <a:pt x="392799" y="593815"/>
                  <a:pt x="389964" y="578223"/>
                </a:cubicBezTo>
                <a:cubicBezTo>
                  <a:pt x="388311" y="569132"/>
                  <a:pt x="386881" y="559822"/>
                  <a:pt x="383241" y="551329"/>
                </a:cubicBezTo>
                <a:cubicBezTo>
                  <a:pt x="380058" y="543902"/>
                  <a:pt x="373408" y="538386"/>
                  <a:pt x="369794" y="531159"/>
                </a:cubicBezTo>
                <a:cubicBezTo>
                  <a:pt x="366624" y="524820"/>
                  <a:pt x="366512" y="517183"/>
                  <a:pt x="363070" y="510988"/>
                </a:cubicBezTo>
                <a:cubicBezTo>
                  <a:pt x="339999" y="469460"/>
                  <a:pt x="345470" y="476843"/>
                  <a:pt x="316005" y="457200"/>
                </a:cubicBezTo>
                <a:cubicBezTo>
                  <a:pt x="311523" y="445994"/>
                  <a:pt x="306796" y="434883"/>
                  <a:pt x="302558" y="423582"/>
                </a:cubicBezTo>
                <a:cubicBezTo>
                  <a:pt x="300070" y="416946"/>
                  <a:pt x="298805" y="409847"/>
                  <a:pt x="295835" y="403412"/>
                </a:cubicBezTo>
                <a:cubicBezTo>
                  <a:pt x="265201" y="337039"/>
                  <a:pt x="269530" y="347145"/>
                  <a:pt x="235323" y="295835"/>
                </a:cubicBezTo>
                <a:cubicBezTo>
                  <a:pt x="233082" y="289112"/>
                  <a:pt x="232116" y="281818"/>
                  <a:pt x="228600" y="275665"/>
                </a:cubicBezTo>
                <a:cubicBezTo>
                  <a:pt x="216422" y="254354"/>
                  <a:pt x="205385" y="249406"/>
                  <a:pt x="194982" y="228600"/>
                </a:cubicBezTo>
                <a:cubicBezTo>
                  <a:pt x="191812" y="222261"/>
                  <a:pt x="191700" y="214624"/>
                  <a:pt x="188258" y="208429"/>
                </a:cubicBezTo>
                <a:cubicBezTo>
                  <a:pt x="161606" y="160455"/>
                  <a:pt x="163622" y="179326"/>
                  <a:pt x="141194" y="134470"/>
                </a:cubicBezTo>
                <a:cubicBezTo>
                  <a:pt x="111764" y="75610"/>
                  <a:pt x="140284" y="125320"/>
                  <a:pt x="121023" y="73959"/>
                </a:cubicBezTo>
                <a:cubicBezTo>
                  <a:pt x="117504" y="64574"/>
                  <a:pt x="116032" y="52446"/>
                  <a:pt x="107576" y="47065"/>
                </a:cubicBezTo>
                <a:cubicBezTo>
                  <a:pt x="89638" y="35650"/>
                  <a:pt x="66081" y="36403"/>
                  <a:pt x="47064" y="26894"/>
                </a:cubicBez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6E774E8-7FB6-45B2-8D2C-FE7EE958748F}"/>
              </a:ext>
            </a:extLst>
          </p:cNvPr>
          <p:cNvSpPr/>
          <p:nvPr/>
        </p:nvSpPr>
        <p:spPr>
          <a:xfrm>
            <a:off x="334988" y="6119336"/>
            <a:ext cx="11484977" cy="338554"/>
          </a:xfrm>
          <a:prstGeom prst="rect">
            <a:avLst/>
          </a:prstGeom>
        </p:spPr>
        <p:txBody>
          <a:bodyPr wrap="square">
            <a:spAutoFit/>
          </a:bodyPr>
          <a:lstStyle/>
          <a:p>
            <a:r>
              <a:rPr lang="en-US" sz="800" dirty="0" err="1">
                <a:latin typeface="Times New Roman" panose="02020603050405020304" pitchFamily="18" charset="0"/>
                <a:ea typeface="Times New Roman" panose="02020603050405020304" pitchFamily="18" charset="0"/>
                <a:cs typeface="Calibri" panose="020F0502020204030204" pitchFamily="34" charset="0"/>
              </a:rPr>
              <a:t>AgEq</a:t>
            </a:r>
            <a:r>
              <a:rPr lang="en-US" sz="800" dirty="0">
                <a:latin typeface="Times New Roman" panose="02020603050405020304" pitchFamily="18" charset="0"/>
                <a:ea typeface="Times New Roman" panose="02020603050405020304" pitchFamily="18" charset="0"/>
                <a:cs typeface="Calibri" panose="020F0502020204030204" pitchFamily="34" charset="0"/>
              </a:rPr>
              <a:t> is based on long term silver, zinc and lead prices of US$18.50 per ounce silver, US$1.10 per pound zinc and US$0.95 per pound lead. The following average metallurgical recoveries are assumed as 85% silver, 85% zinc and 95% lead. A 30 </a:t>
            </a:r>
            <a:r>
              <a:rPr lang="en-US" sz="800" dirty="0" err="1">
                <a:latin typeface="Times New Roman" panose="02020603050405020304" pitchFamily="18" charset="0"/>
                <a:ea typeface="Times New Roman" panose="02020603050405020304" pitchFamily="18" charset="0"/>
                <a:cs typeface="Calibri" panose="020F0502020204030204" pitchFamily="34" charset="0"/>
              </a:rPr>
              <a:t>gpt</a:t>
            </a:r>
            <a:r>
              <a:rPr lang="en-US" sz="800" dirty="0">
                <a:latin typeface="Times New Roman" panose="02020603050405020304" pitchFamily="18" charset="0"/>
                <a:ea typeface="Times New Roman" panose="02020603050405020304" pitchFamily="18" charset="0"/>
                <a:cs typeface="Calibri" panose="020F0502020204030204" pitchFamily="34" charset="0"/>
              </a:rPr>
              <a:t> </a:t>
            </a:r>
            <a:r>
              <a:rPr lang="en-US" sz="800" dirty="0" err="1">
                <a:latin typeface="Times New Roman" panose="02020603050405020304" pitchFamily="18" charset="0"/>
                <a:ea typeface="Times New Roman" panose="02020603050405020304" pitchFamily="18" charset="0"/>
                <a:cs typeface="Calibri" panose="020F0502020204030204" pitchFamily="34" charset="0"/>
              </a:rPr>
              <a:t>AgEq</a:t>
            </a:r>
            <a:r>
              <a:rPr lang="en-US" sz="800" dirty="0">
                <a:latin typeface="Times New Roman" panose="02020603050405020304" pitchFamily="18" charset="0"/>
                <a:ea typeface="Times New Roman" panose="02020603050405020304" pitchFamily="18" charset="0"/>
                <a:cs typeface="Calibri" panose="020F0502020204030204" pitchFamily="34" charset="0"/>
              </a:rPr>
              <a:t> cut off for open pit and 80gpt </a:t>
            </a:r>
            <a:r>
              <a:rPr lang="en-US" sz="800" dirty="0" err="1">
                <a:latin typeface="Times New Roman" panose="02020603050405020304" pitchFamily="18" charset="0"/>
                <a:ea typeface="Times New Roman" panose="02020603050405020304" pitchFamily="18" charset="0"/>
                <a:cs typeface="Calibri" panose="020F0502020204030204" pitchFamily="34" charset="0"/>
              </a:rPr>
              <a:t>AgEq</a:t>
            </a:r>
            <a:r>
              <a:rPr lang="en-US" sz="800" dirty="0">
                <a:latin typeface="Times New Roman" panose="02020603050405020304" pitchFamily="18" charset="0"/>
                <a:ea typeface="Times New Roman" panose="02020603050405020304" pitchFamily="18" charset="0"/>
                <a:cs typeface="Calibri" panose="020F0502020204030204" pitchFamily="34" charset="0"/>
              </a:rPr>
              <a:t> for underground resource classification completed by WSP Canada Inc. on February 06, 2019. OP is amenable for potential open pit development, UG is amenable for potential underground development.</a:t>
            </a:r>
            <a:endParaRPr lang="en-US" dirty="0"/>
          </a:p>
        </p:txBody>
      </p:sp>
      <p:pic>
        <p:nvPicPr>
          <p:cNvPr id="5" name="Picture 4">
            <a:extLst>
              <a:ext uri="{FF2B5EF4-FFF2-40B4-BE49-F238E27FC236}">
                <a16:creationId xmlns:a16="http://schemas.microsoft.com/office/drawing/2014/main" id="{C87DC3BA-7558-4A91-8653-36712E96F9D5}"/>
              </a:ext>
            </a:extLst>
          </p:cNvPr>
          <p:cNvPicPr>
            <a:picLocks noChangeAspect="1"/>
          </p:cNvPicPr>
          <p:nvPr/>
        </p:nvPicPr>
        <p:blipFill>
          <a:blip r:embed="rId3"/>
          <a:stretch>
            <a:fillRect/>
          </a:stretch>
        </p:blipFill>
        <p:spPr>
          <a:xfrm>
            <a:off x="246534" y="876448"/>
            <a:ext cx="11701129" cy="5106063"/>
          </a:xfrm>
          <a:prstGeom prst="rect">
            <a:avLst/>
          </a:prstGeom>
        </p:spPr>
      </p:pic>
    </p:spTree>
    <p:extLst>
      <p:ext uri="{BB962C8B-B14F-4D97-AF65-F5344CB8AC3E}">
        <p14:creationId xmlns:p14="http://schemas.microsoft.com/office/powerpoint/2010/main" val="55789638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6394E43-A6D7-4461-9097-A1B1957D4BE3}"/>
              </a:ext>
            </a:extLst>
          </p:cNvPr>
          <p:cNvSpPr/>
          <p:nvPr/>
        </p:nvSpPr>
        <p:spPr>
          <a:xfrm>
            <a:off x="339292" y="150211"/>
            <a:ext cx="10648256" cy="430887"/>
          </a:xfrm>
          <a:prstGeom prst="rect">
            <a:avLst/>
          </a:prstGeom>
        </p:spPr>
        <p:txBody>
          <a:bodyPr wrap="square" lIns="0">
            <a:spAutoFit/>
          </a:bodyPr>
          <a:lstStyle/>
          <a:p>
            <a:r>
              <a:rPr lang="en-CA" sz="2200" dirty="0">
                <a:solidFill>
                  <a:srgbClr val="F5DE8A"/>
                </a:solidFill>
                <a:latin typeface="Open Sans Condensed" panose="020B0806030504020204" pitchFamily="34" charset="0"/>
                <a:ea typeface="Open Sans Condensed" panose="020B0806030504020204" pitchFamily="34" charset="0"/>
                <a:cs typeface="Open Sans Condensed" panose="020B0806030504020204" pitchFamily="34" charset="0"/>
              </a:rPr>
              <a:t>SAN MARCIAL – SECTION 300NW</a:t>
            </a:r>
          </a:p>
        </p:txBody>
      </p:sp>
      <p:pic>
        <p:nvPicPr>
          <p:cNvPr id="3" name="Picture 2">
            <a:extLst>
              <a:ext uri="{FF2B5EF4-FFF2-40B4-BE49-F238E27FC236}">
                <a16:creationId xmlns:a16="http://schemas.microsoft.com/office/drawing/2014/main" id="{E6E79E27-E863-482A-B5AC-76DB23D7AF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4987" y="847312"/>
            <a:ext cx="6295693" cy="5537613"/>
          </a:xfrm>
          <a:prstGeom prst="rect">
            <a:avLst/>
          </a:prstGeom>
        </p:spPr>
      </p:pic>
    </p:spTree>
    <p:extLst>
      <p:ext uri="{BB962C8B-B14F-4D97-AF65-F5344CB8AC3E}">
        <p14:creationId xmlns:p14="http://schemas.microsoft.com/office/powerpoint/2010/main" val="418508784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p:cNvSpPr>
            <a:spLocks noGrp="1"/>
          </p:cNvSpPr>
          <p:nvPr>
            <p:ph type="sldNum" sz="quarter" idx="11"/>
          </p:nvPr>
        </p:nvSpPr>
        <p:spPr/>
        <p:txBody>
          <a:bodyPr/>
          <a:lstStyle/>
          <a:p>
            <a:fld id="{7C035D95-056A-A84F-96E8-BC8C9E4BC1BB}" type="slidenum">
              <a:rPr lang="en-US" smtClean="0">
                <a:latin typeface="Helvetica Neue" charset="0"/>
                <a:ea typeface="Helvetica Neue" charset="0"/>
                <a:cs typeface="Helvetica Neue" charset="0"/>
              </a:rPr>
              <a:pPr/>
              <a:t>27</a:t>
            </a:fld>
            <a:endParaRPr lang="en-US" dirty="0">
              <a:latin typeface="Helvetica Neue" charset="0"/>
              <a:ea typeface="Helvetica Neue" charset="0"/>
              <a:cs typeface="Helvetica Neue" charset="0"/>
            </a:endParaRPr>
          </a:p>
        </p:txBody>
      </p:sp>
      <p:sp>
        <p:nvSpPr>
          <p:cNvPr id="9" name="Rectangle 8">
            <a:extLst>
              <a:ext uri="{FF2B5EF4-FFF2-40B4-BE49-F238E27FC236}">
                <a16:creationId xmlns:a16="http://schemas.microsoft.com/office/drawing/2014/main" id="{66394E43-A6D7-4461-9097-A1B1957D4BE3}"/>
              </a:ext>
            </a:extLst>
          </p:cNvPr>
          <p:cNvSpPr/>
          <p:nvPr/>
        </p:nvSpPr>
        <p:spPr>
          <a:xfrm>
            <a:off x="339292" y="140686"/>
            <a:ext cx="10648256" cy="430887"/>
          </a:xfrm>
          <a:prstGeom prst="rect">
            <a:avLst/>
          </a:prstGeom>
        </p:spPr>
        <p:txBody>
          <a:bodyPr wrap="square" lIns="0">
            <a:spAutoFit/>
          </a:bodyPr>
          <a:lstStyle/>
          <a:p>
            <a:r>
              <a:rPr lang="en-CA" sz="2200" dirty="0">
                <a:solidFill>
                  <a:srgbClr val="F5DE8A"/>
                </a:solidFill>
                <a:latin typeface="Open Sans Condensed" panose="020B0806030504020204" pitchFamily="34" charset="0"/>
                <a:ea typeface="Open Sans Condensed" panose="020B0806030504020204" pitchFamily="34" charset="0"/>
                <a:cs typeface="Open Sans Condensed" panose="020B0806030504020204" pitchFamily="34" charset="0"/>
              </a:rPr>
              <a:t>SAN MARCIAL - HIGH GRADE AT SURFACE  WITH OPEN PIT GROWTH POTENTIAL</a:t>
            </a:r>
          </a:p>
        </p:txBody>
      </p:sp>
      <p:sp>
        <p:nvSpPr>
          <p:cNvPr id="3" name="Freeform: Shape 2">
            <a:extLst>
              <a:ext uri="{FF2B5EF4-FFF2-40B4-BE49-F238E27FC236}">
                <a16:creationId xmlns:a16="http://schemas.microsoft.com/office/drawing/2014/main" id="{358D9A85-01D7-4C8D-BE3C-895AE52E07F9}"/>
              </a:ext>
            </a:extLst>
          </p:cNvPr>
          <p:cNvSpPr/>
          <p:nvPr/>
        </p:nvSpPr>
        <p:spPr>
          <a:xfrm>
            <a:off x="8935571" y="4303059"/>
            <a:ext cx="545239" cy="1094322"/>
          </a:xfrm>
          <a:custGeom>
            <a:avLst/>
            <a:gdLst>
              <a:gd name="connsiteX0" fmla="*/ 0 w 545239"/>
              <a:gd name="connsiteY0" fmla="*/ 0 h 1094322"/>
              <a:gd name="connsiteX1" fmla="*/ 6723 w 545239"/>
              <a:gd name="connsiteY1" fmla="*/ 94129 h 1094322"/>
              <a:gd name="connsiteX2" fmla="*/ 20170 w 545239"/>
              <a:gd name="connsiteY2" fmla="*/ 134470 h 1094322"/>
              <a:gd name="connsiteX3" fmla="*/ 26894 w 545239"/>
              <a:gd name="connsiteY3" fmla="*/ 168088 h 1094322"/>
              <a:gd name="connsiteX4" fmla="*/ 40341 w 545239"/>
              <a:gd name="connsiteY4" fmla="*/ 215153 h 1094322"/>
              <a:gd name="connsiteX5" fmla="*/ 53788 w 545239"/>
              <a:gd name="connsiteY5" fmla="*/ 268941 h 1094322"/>
              <a:gd name="connsiteX6" fmla="*/ 60511 w 545239"/>
              <a:gd name="connsiteY6" fmla="*/ 295835 h 1094322"/>
              <a:gd name="connsiteX7" fmla="*/ 73958 w 545239"/>
              <a:gd name="connsiteY7" fmla="*/ 322729 h 1094322"/>
              <a:gd name="connsiteX8" fmla="*/ 87405 w 545239"/>
              <a:gd name="connsiteY8" fmla="*/ 389965 h 1094322"/>
              <a:gd name="connsiteX9" fmla="*/ 114300 w 545239"/>
              <a:gd name="connsiteY9" fmla="*/ 443753 h 1094322"/>
              <a:gd name="connsiteX10" fmla="*/ 121023 w 545239"/>
              <a:gd name="connsiteY10" fmla="*/ 470647 h 1094322"/>
              <a:gd name="connsiteX11" fmla="*/ 127747 w 545239"/>
              <a:gd name="connsiteY11" fmla="*/ 504265 h 1094322"/>
              <a:gd name="connsiteX12" fmla="*/ 141194 w 545239"/>
              <a:gd name="connsiteY12" fmla="*/ 551329 h 1094322"/>
              <a:gd name="connsiteX13" fmla="*/ 168088 w 545239"/>
              <a:gd name="connsiteY13" fmla="*/ 645459 h 1094322"/>
              <a:gd name="connsiteX14" fmla="*/ 188258 w 545239"/>
              <a:gd name="connsiteY14" fmla="*/ 699247 h 1094322"/>
              <a:gd name="connsiteX15" fmla="*/ 201705 w 545239"/>
              <a:gd name="connsiteY15" fmla="*/ 719417 h 1094322"/>
              <a:gd name="connsiteX16" fmla="*/ 215153 w 545239"/>
              <a:gd name="connsiteY16" fmla="*/ 766482 h 1094322"/>
              <a:gd name="connsiteX17" fmla="*/ 221876 w 545239"/>
              <a:gd name="connsiteY17" fmla="*/ 806823 h 1094322"/>
              <a:gd name="connsiteX18" fmla="*/ 228600 w 545239"/>
              <a:gd name="connsiteY18" fmla="*/ 840441 h 1094322"/>
              <a:gd name="connsiteX19" fmla="*/ 255494 w 545239"/>
              <a:gd name="connsiteY19" fmla="*/ 921123 h 1094322"/>
              <a:gd name="connsiteX20" fmla="*/ 275664 w 545239"/>
              <a:gd name="connsiteY20" fmla="*/ 934570 h 1094322"/>
              <a:gd name="connsiteX21" fmla="*/ 289111 w 545239"/>
              <a:gd name="connsiteY21" fmla="*/ 954741 h 1094322"/>
              <a:gd name="connsiteX22" fmla="*/ 309282 w 545239"/>
              <a:gd name="connsiteY22" fmla="*/ 981635 h 1094322"/>
              <a:gd name="connsiteX23" fmla="*/ 316005 w 545239"/>
              <a:gd name="connsiteY23" fmla="*/ 1001806 h 1094322"/>
              <a:gd name="connsiteX24" fmla="*/ 329453 w 545239"/>
              <a:gd name="connsiteY24" fmla="*/ 1021976 h 1094322"/>
              <a:gd name="connsiteX25" fmla="*/ 336176 w 545239"/>
              <a:gd name="connsiteY25" fmla="*/ 1042147 h 1094322"/>
              <a:gd name="connsiteX26" fmla="*/ 443753 w 545239"/>
              <a:gd name="connsiteY26" fmla="*/ 1062317 h 1094322"/>
              <a:gd name="connsiteX27" fmla="*/ 544605 w 545239"/>
              <a:gd name="connsiteY27" fmla="*/ 1082488 h 1094322"/>
              <a:gd name="connsiteX28" fmla="*/ 537882 w 545239"/>
              <a:gd name="connsiteY28" fmla="*/ 1055594 h 1094322"/>
              <a:gd name="connsiteX29" fmla="*/ 497541 w 545239"/>
              <a:gd name="connsiteY29" fmla="*/ 1001806 h 1094322"/>
              <a:gd name="connsiteX30" fmla="*/ 484094 w 545239"/>
              <a:gd name="connsiteY30" fmla="*/ 954741 h 1094322"/>
              <a:gd name="connsiteX31" fmla="*/ 470647 w 545239"/>
              <a:gd name="connsiteY31" fmla="*/ 934570 h 1094322"/>
              <a:gd name="connsiteX32" fmla="*/ 450476 w 545239"/>
              <a:gd name="connsiteY32" fmla="*/ 874059 h 1094322"/>
              <a:gd name="connsiteX33" fmla="*/ 416858 w 545239"/>
              <a:gd name="connsiteY33" fmla="*/ 786653 h 1094322"/>
              <a:gd name="connsiteX34" fmla="*/ 396688 w 545239"/>
              <a:gd name="connsiteY34" fmla="*/ 625288 h 1094322"/>
              <a:gd name="connsiteX35" fmla="*/ 389964 w 545239"/>
              <a:gd name="connsiteY35" fmla="*/ 578223 h 1094322"/>
              <a:gd name="connsiteX36" fmla="*/ 383241 w 545239"/>
              <a:gd name="connsiteY36" fmla="*/ 551329 h 1094322"/>
              <a:gd name="connsiteX37" fmla="*/ 369794 w 545239"/>
              <a:gd name="connsiteY37" fmla="*/ 531159 h 1094322"/>
              <a:gd name="connsiteX38" fmla="*/ 363070 w 545239"/>
              <a:gd name="connsiteY38" fmla="*/ 510988 h 1094322"/>
              <a:gd name="connsiteX39" fmla="*/ 316005 w 545239"/>
              <a:gd name="connsiteY39" fmla="*/ 457200 h 1094322"/>
              <a:gd name="connsiteX40" fmla="*/ 302558 w 545239"/>
              <a:gd name="connsiteY40" fmla="*/ 423582 h 1094322"/>
              <a:gd name="connsiteX41" fmla="*/ 295835 w 545239"/>
              <a:gd name="connsiteY41" fmla="*/ 403412 h 1094322"/>
              <a:gd name="connsiteX42" fmla="*/ 235323 w 545239"/>
              <a:gd name="connsiteY42" fmla="*/ 295835 h 1094322"/>
              <a:gd name="connsiteX43" fmla="*/ 228600 w 545239"/>
              <a:gd name="connsiteY43" fmla="*/ 275665 h 1094322"/>
              <a:gd name="connsiteX44" fmla="*/ 194982 w 545239"/>
              <a:gd name="connsiteY44" fmla="*/ 228600 h 1094322"/>
              <a:gd name="connsiteX45" fmla="*/ 188258 w 545239"/>
              <a:gd name="connsiteY45" fmla="*/ 208429 h 1094322"/>
              <a:gd name="connsiteX46" fmla="*/ 141194 w 545239"/>
              <a:gd name="connsiteY46" fmla="*/ 134470 h 1094322"/>
              <a:gd name="connsiteX47" fmla="*/ 121023 w 545239"/>
              <a:gd name="connsiteY47" fmla="*/ 73959 h 1094322"/>
              <a:gd name="connsiteX48" fmla="*/ 107576 w 545239"/>
              <a:gd name="connsiteY48" fmla="*/ 47065 h 1094322"/>
              <a:gd name="connsiteX49" fmla="*/ 47064 w 545239"/>
              <a:gd name="connsiteY49" fmla="*/ 26894 h 1094322"/>
              <a:gd name="connsiteX50" fmla="*/ 0 w 545239"/>
              <a:gd name="connsiteY50" fmla="*/ 0 h 109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45239" h="1094322">
                <a:moveTo>
                  <a:pt x="0" y="0"/>
                </a:moveTo>
                <a:cubicBezTo>
                  <a:pt x="2241" y="31376"/>
                  <a:pt x="2057" y="63021"/>
                  <a:pt x="6723" y="94129"/>
                </a:cubicBezTo>
                <a:cubicBezTo>
                  <a:pt x="8826" y="108147"/>
                  <a:pt x="16440" y="120795"/>
                  <a:pt x="20170" y="134470"/>
                </a:cubicBezTo>
                <a:cubicBezTo>
                  <a:pt x="23177" y="145495"/>
                  <a:pt x="24415" y="156932"/>
                  <a:pt x="26894" y="168088"/>
                </a:cubicBezTo>
                <a:cubicBezTo>
                  <a:pt x="40335" y="228575"/>
                  <a:pt x="26860" y="165724"/>
                  <a:pt x="40341" y="215153"/>
                </a:cubicBezTo>
                <a:cubicBezTo>
                  <a:pt x="45204" y="232983"/>
                  <a:pt x="49306" y="251012"/>
                  <a:pt x="53788" y="268941"/>
                </a:cubicBezTo>
                <a:cubicBezTo>
                  <a:pt x="56029" y="277906"/>
                  <a:pt x="56379" y="287570"/>
                  <a:pt x="60511" y="295835"/>
                </a:cubicBezTo>
                <a:lnTo>
                  <a:pt x="73958" y="322729"/>
                </a:lnTo>
                <a:cubicBezTo>
                  <a:pt x="75623" y="332718"/>
                  <a:pt x="81835" y="376597"/>
                  <a:pt x="87405" y="389965"/>
                </a:cubicBezTo>
                <a:cubicBezTo>
                  <a:pt x="95115" y="408469"/>
                  <a:pt x="105335" y="425824"/>
                  <a:pt x="114300" y="443753"/>
                </a:cubicBezTo>
                <a:cubicBezTo>
                  <a:pt x="116541" y="452718"/>
                  <a:pt x="119018" y="461627"/>
                  <a:pt x="121023" y="470647"/>
                </a:cubicBezTo>
                <a:cubicBezTo>
                  <a:pt x="123502" y="481803"/>
                  <a:pt x="124975" y="493178"/>
                  <a:pt x="127747" y="504265"/>
                </a:cubicBezTo>
                <a:cubicBezTo>
                  <a:pt x="131704" y="520094"/>
                  <a:pt x="136990" y="535564"/>
                  <a:pt x="141194" y="551329"/>
                </a:cubicBezTo>
                <a:cubicBezTo>
                  <a:pt x="157227" y="611453"/>
                  <a:pt x="149450" y="593271"/>
                  <a:pt x="168088" y="645459"/>
                </a:cubicBezTo>
                <a:cubicBezTo>
                  <a:pt x="174528" y="663492"/>
                  <a:pt x="180334" y="681815"/>
                  <a:pt x="188258" y="699247"/>
                </a:cubicBezTo>
                <a:cubicBezTo>
                  <a:pt x="191602" y="706603"/>
                  <a:pt x="198091" y="712190"/>
                  <a:pt x="201705" y="719417"/>
                </a:cubicBezTo>
                <a:cubicBezTo>
                  <a:pt x="205977" y="727961"/>
                  <a:pt x="213717" y="759301"/>
                  <a:pt x="215153" y="766482"/>
                </a:cubicBezTo>
                <a:cubicBezTo>
                  <a:pt x="217827" y="779850"/>
                  <a:pt x="219437" y="793410"/>
                  <a:pt x="221876" y="806823"/>
                </a:cubicBezTo>
                <a:cubicBezTo>
                  <a:pt x="223920" y="818067"/>
                  <a:pt x="226556" y="829197"/>
                  <a:pt x="228600" y="840441"/>
                </a:cubicBezTo>
                <a:cubicBezTo>
                  <a:pt x="233534" y="867578"/>
                  <a:pt x="234307" y="899936"/>
                  <a:pt x="255494" y="921123"/>
                </a:cubicBezTo>
                <a:cubicBezTo>
                  <a:pt x="261208" y="926837"/>
                  <a:pt x="268941" y="930088"/>
                  <a:pt x="275664" y="934570"/>
                </a:cubicBezTo>
                <a:cubicBezTo>
                  <a:pt x="280146" y="941294"/>
                  <a:pt x="284414" y="948165"/>
                  <a:pt x="289111" y="954741"/>
                </a:cubicBezTo>
                <a:cubicBezTo>
                  <a:pt x="295624" y="963860"/>
                  <a:pt x="303722" y="971905"/>
                  <a:pt x="309282" y="981635"/>
                </a:cubicBezTo>
                <a:cubicBezTo>
                  <a:pt x="312798" y="987789"/>
                  <a:pt x="312835" y="995467"/>
                  <a:pt x="316005" y="1001806"/>
                </a:cubicBezTo>
                <a:cubicBezTo>
                  <a:pt x="319619" y="1009034"/>
                  <a:pt x="324970" y="1015253"/>
                  <a:pt x="329453" y="1021976"/>
                </a:cubicBezTo>
                <a:cubicBezTo>
                  <a:pt x="331694" y="1028700"/>
                  <a:pt x="331165" y="1037135"/>
                  <a:pt x="336176" y="1042147"/>
                </a:cubicBezTo>
                <a:cubicBezTo>
                  <a:pt x="359372" y="1065344"/>
                  <a:pt x="428034" y="1061007"/>
                  <a:pt x="443753" y="1062317"/>
                </a:cubicBezTo>
                <a:cubicBezTo>
                  <a:pt x="477370" y="1069041"/>
                  <a:pt x="552919" y="1115748"/>
                  <a:pt x="544605" y="1082488"/>
                </a:cubicBezTo>
                <a:cubicBezTo>
                  <a:pt x="542364" y="1073523"/>
                  <a:pt x="542538" y="1063576"/>
                  <a:pt x="537882" y="1055594"/>
                </a:cubicBezTo>
                <a:cubicBezTo>
                  <a:pt x="526590" y="1036235"/>
                  <a:pt x="497541" y="1001806"/>
                  <a:pt x="497541" y="1001806"/>
                </a:cubicBezTo>
                <a:cubicBezTo>
                  <a:pt x="493059" y="986118"/>
                  <a:pt x="490154" y="969890"/>
                  <a:pt x="484094" y="954741"/>
                </a:cubicBezTo>
                <a:cubicBezTo>
                  <a:pt x="481093" y="947238"/>
                  <a:pt x="473755" y="942029"/>
                  <a:pt x="470647" y="934570"/>
                </a:cubicBezTo>
                <a:cubicBezTo>
                  <a:pt x="462469" y="914944"/>
                  <a:pt x="457942" y="893967"/>
                  <a:pt x="450476" y="874059"/>
                </a:cubicBezTo>
                <a:cubicBezTo>
                  <a:pt x="398974" y="736725"/>
                  <a:pt x="457084" y="907331"/>
                  <a:pt x="416858" y="786653"/>
                </a:cubicBezTo>
                <a:cubicBezTo>
                  <a:pt x="410135" y="732865"/>
                  <a:pt x="404354" y="678950"/>
                  <a:pt x="396688" y="625288"/>
                </a:cubicBezTo>
                <a:cubicBezTo>
                  <a:pt x="394447" y="609600"/>
                  <a:pt x="392799" y="593815"/>
                  <a:pt x="389964" y="578223"/>
                </a:cubicBezTo>
                <a:cubicBezTo>
                  <a:pt x="388311" y="569132"/>
                  <a:pt x="386881" y="559822"/>
                  <a:pt x="383241" y="551329"/>
                </a:cubicBezTo>
                <a:cubicBezTo>
                  <a:pt x="380058" y="543902"/>
                  <a:pt x="373408" y="538386"/>
                  <a:pt x="369794" y="531159"/>
                </a:cubicBezTo>
                <a:cubicBezTo>
                  <a:pt x="366624" y="524820"/>
                  <a:pt x="366512" y="517183"/>
                  <a:pt x="363070" y="510988"/>
                </a:cubicBezTo>
                <a:cubicBezTo>
                  <a:pt x="339999" y="469460"/>
                  <a:pt x="345470" y="476843"/>
                  <a:pt x="316005" y="457200"/>
                </a:cubicBezTo>
                <a:cubicBezTo>
                  <a:pt x="311523" y="445994"/>
                  <a:pt x="306796" y="434883"/>
                  <a:pt x="302558" y="423582"/>
                </a:cubicBezTo>
                <a:cubicBezTo>
                  <a:pt x="300070" y="416946"/>
                  <a:pt x="298805" y="409847"/>
                  <a:pt x="295835" y="403412"/>
                </a:cubicBezTo>
                <a:cubicBezTo>
                  <a:pt x="265201" y="337039"/>
                  <a:pt x="269530" y="347145"/>
                  <a:pt x="235323" y="295835"/>
                </a:cubicBezTo>
                <a:cubicBezTo>
                  <a:pt x="233082" y="289112"/>
                  <a:pt x="232116" y="281818"/>
                  <a:pt x="228600" y="275665"/>
                </a:cubicBezTo>
                <a:cubicBezTo>
                  <a:pt x="216422" y="254354"/>
                  <a:pt x="205385" y="249406"/>
                  <a:pt x="194982" y="228600"/>
                </a:cubicBezTo>
                <a:cubicBezTo>
                  <a:pt x="191812" y="222261"/>
                  <a:pt x="191700" y="214624"/>
                  <a:pt x="188258" y="208429"/>
                </a:cubicBezTo>
                <a:cubicBezTo>
                  <a:pt x="161606" y="160455"/>
                  <a:pt x="163622" y="179326"/>
                  <a:pt x="141194" y="134470"/>
                </a:cubicBezTo>
                <a:cubicBezTo>
                  <a:pt x="111764" y="75610"/>
                  <a:pt x="140284" y="125320"/>
                  <a:pt x="121023" y="73959"/>
                </a:cubicBezTo>
                <a:cubicBezTo>
                  <a:pt x="117504" y="64574"/>
                  <a:pt x="116032" y="52446"/>
                  <a:pt x="107576" y="47065"/>
                </a:cubicBezTo>
                <a:cubicBezTo>
                  <a:pt x="89638" y="35650"/>
                  <a:pt x="66081" y="36403"/>
                  <a:pt x="47064" y="26894"/>
                </a:cubicBez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817874" y="896404"/>
            <a:ext cx="8767137" cy="369332"/>
          </a:xfrm>
          <a:prstGeom prst="rect">
            <a:avLst/>
          </a:prstGeom>
          <a:noFill/>
        </p:spPr>
        <p:txBody>
          <a:bodyPr wrap="square" rtlCol="0">
            <a:spAutoFit/>
          </a:bodyPr>
          <a:lstStyle/>
          <a:p>
            <a:r>
              <a:rPr lang="en-CA" b="1" dirty="0"/>
              <a:t>060NW San </a:t>
            </a:r>
            <a:r>
              <a:rPr lang="en-CA" b="1" dirty="0" err="1"/>
              <a:t>Marcial</a:t>
            </a:r>
            <a:r>
              <a:rPr lang="en-CA" b="1" dirty="0"/>
              <a:t> Section</a:t>
            </a:r>
          </a:p>
        </p:txBody>
      </p:sp>
      <p:pic>
        <p:nvPicPr>
          <p:cNvPr id="6" name="Picture 5">
            <a:extLst>
              <a:ext uri="{FF2B5EF4-FFF2-40B4-BE49-F238E27FC236}">
                <a16:creationId xmlns:a16="http://schemas.microsoft.com/office/drawing/2014/main" id="{3E229F69-AEF4-44BB-9542-9DC8E7D427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4106" y="1259669"/>
            <a:ext cx="8188029" cy="5125256"/>
          </a:xfrm>
          <a:prstGeom prst="rect">
            <a:avLst/>
          </a:prstGeom>
        </p:spPr>
      </p:pic>
    </p:spTree>
    <p:extLst>
      <p:ext uri="{BB962C8B-B14F-4D97-AF65-F5344CB8AC3E}">
        <p14:creationId xmlns:p14="http://schemas.microsoft.com/office/powerpoint/2010/main" val="167078994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7C035D95-056A-A84F-96E8-BC8C9E4BC1BB}" type="slidenum">
              <a:rPr lang="en-US" smtClean="0"/>
              <a:pPr/>
              <a:t>3</a:t>
            </a:fld>
            <a:endParaRPr lang="en-US" dirty="0"/>
          </a:p>
        </p:txBody>
      </p:sp>
      <p:sp>
        <p:nvSpPr>
          <p:cNvPr id="7" name="Rectangle 6">
            <a:extLst>
              <a:ext uri="{FF2B5EF4-FFF2-40B4-BE49-F238E27FC236}">
                <a16:creationId xmlns:a16="http://schemas.microsoft.com/office/drawing/2014/main" id="{F65F0323-81BE-478D-A04D-0E060734E83C}"/>
              </a:ext>
            </a:extLst>
          </p:cNvPr>
          <p:cNvSpPr/>
          <p:nvPr/>
        </p:nvSpPr>
        <p:spPr>
          <a:xfrm>
            <a:off x="339293" y="150211"/>
            <a:ext cx="4640031" cy="430887"/>
          </a:xfrm>
          <a:prstGeom prst="rect">
            <a:avLst/>
          </a:prstGeom>
        </p:spPr>
        <p:txBody>
          <a:bodyPr wrap="square" lIns="0">
            <a:spAutoFit/>
          </a:bodyPr>
          <a:lstStyle/>
          <a:p>
            <a:r>
              <a:rPr lang="en-US" sz="2200" dirty="0">
                <a:solidFill>
                  <a:srgbClr val="F5DE8A"/>
                </a:solidFill>
                <a:latin typeface="Open Sans Condensed" panose="020B0806030504020204" pitchFamily="34" charset="0"/>
                <a:ea typeface="Open Sans Condensed" panose="020B0806030504020204" pitchFamily="34" charset="0"/>
                <a:cs typeface="Open Sans Condensed" panose="020B0806030504020204" pitchFamily="34" charset="0"/>
              </a:rPr>
              <a:t>WHY GOLDPLAY EXPLORATION?</a:t>
            </a:r>
          </a:p>
        </p:txBody>
      </p:sp>
      <p:sp>
        <p:nvSpPr>
          <p:cNvPr id="3" name="TextBox 2"/>
          <p:cNvSpPr txBox="1"/>
          <p:nvPr/>
        </p:nvSpPr>
        <p:spPr>
          <a:xfrm>
            <a:off x="1860698" y="890363"/>
            <a:ext cx="9010504" cy="5304016"/>
          </a:xfrm>
          <a:prstGeom prst="rect">
            <a:avLst/>
          </a:prstGeom>
          <a:noFill/>
        </p:spPr>
        <p:txBody>
          <a:bodyPr wrap="square" rtlCol="0">
            <a:spAutoFit/>
          </a:bodyPr>
          <a:lstStyle/>
          <a:p>
            <a:pPr marL="342900" indent="-342900">
              <a:lnSpc>
                <a:spcPts val="2900"/>
              </a:lnSpc>
              <a:buClr>
                <a:schemeClr val="accent4">
                  <a:lumMod val="75000"/>
                </a:schemeClr>
              </a:buClr>
              <a:buSzPct val="140000"/>
              <a:buFont typeface="Wingdings" panose="05000000000000000000" pitchFamily="2" charset="2"/>
              <a:buChar char="ü"/>
            </a:pPr>
            <a:r>
              <a:rPr lang="en-CA" sz="2400" b="1" dirty="0">
                <a:latin typeface="Calibri" panose="020F0502020204030204" pitchFamily="34" charset="0"/>
                <a:cs typeface="Calibri" panose="020F0502020204030204" pitchFamily="34" charset="0"/>
              </a:rPr>
              <a:t>Precious Metals in Mining Friendly Mexico</a:t>
            </a:r>
          </a:p>
          <a:p>
            <a:pPr marL="342900" indent="-342900">
              <a:lnSpc>
                <a:spcPts val="2900"/>
              </a:lnSpc>
              <a:buClr>
                <a:schemeClr val="accent4">
                  <a:lumMod val="75000"/>
                </a:schemeClr>
              </a:buClr>
              <a:buSzPct val="140000"/>
              <a:buFont typeface="Wingdings" panose="05000000000000000000" pitchFamily="2" charset="2"/>
              <a:buChar char="ü"/>
            </a:pPr>
            <a:endParaRPr lang="en-CA" sz="2400" b="1" dirty="0">
              <a:latin typeface="Calibri" panose="020F0502020204030204" pitchFamily="34" charset="0"/>
              <a:cs typeface="Calibri" panose="020F0502020204030204" pitchFamily="34" charset="0"/>
            </a:endParaRPr>
          </a:p>
          <a:p>
            <a:pPr marL="342900" indent="-342900">
              <a:lnSpc>
                <a:spcPct val="150000"/>
              </a:lnSpc>
              <a:buClr>
                <a:schemeClr val="accent4">
                  <a:lumMod val="75000"/>
                </a:schemeClr>
              </a:buClr>
              <a:buSzPct val="140000"/>
              <a:buFont typeface="Wingdings" panose="05000000000000000000" pitchFamily="2" charset="2"/>
              <a:buChar char="ü"/>
            </a:pPr>
            <a:r>
              <a:rPr lang="en-CA" sz="2400" b="1" dirty="0">
                <a:latin typeface="Calibri" panose="020F0502020204030204" pitchFamily="34" charset="0"/>
                <a:cs typeface="Calibri" panose="020F0502020204030204" pitchFamily="34" charset="0"/>
              </a:rPr>
              <a:t>San </a:t>
            </a:r>
            <a:r>
              <a:rPr lang="en-CA" sz="2400" b="1" dirty="0" err="1">
                <a:latin typeface="Calibri" panose="020F0502020204030204" pitchFamily="34" charset="0"/>
                <a:cs typeface="Calibri" panose="020F0502020204030204" pitchFamily="34" charset="0"/>
              </a:rPr>
              <a:t>Marcial</a:t>
            </a:r>
            <a:r>
              <a:rPr lang="en-CA" sz="2400" b="1" dirty="0">
                <a:latin typeface="Calibri" panose="020F0502020204030204" pitchFamily="34" charset="0"/>
                <a:cs typeface="Calibri" panose="020F0502020204030204" pitchFamily="34" charset="0"/>
              </a:rPr>
              <a:t> Project – High Grade Silver with Open Pit Potential</a:t>
            </a:r>
          </a:p>
          <a:p>
            <a:pPr marL="800100" lvl="1" indent="-342900">
              <a:lnSpc>
                <a:spcPct val="150000"/>
              </a:lnSpc>
              <a:buClr>
                <a:schemeClr val="accent4">
                  <a:lumMod val="75000"/>
                </a:schemeClr>
              </a:buClr>
              <a:buSzPct val="140000"/>
              <a:buFont typeface="Wingdings" panose="05000000000000000000" pitchFamily="2" charset="2"/>
              <a:buChar char="ü"/>
            </a:pPr>
            <a:r>
              <a:rPr lang="en-CA" sz="2000" b="1" dirty="0">
                <a:latin typeface="Calibri" panose="020F0502020204030204" pitchFamily="34" charset="0"/>
                <a:cs typeface="Calibri" panose="020F0502020204030204" pitchFamily="34" charset="0"/>
              </a:rPr>
              <a:t>57% increase in Indicated Resources to 36 million ounces Ag Eq</a:t>
            </a:r>
          </a:p>
          <a:p>
            <a:pPr marL="800100" lvl="1" indent="-342900">
              <a:lnSpc>
                <a:spcPct val="150000"/>
              </a:lnSpc>
              <a:buClr>
                <a:schemeClr val="accent4">
                  <a:lumMod val="75000"/>
                </a:schemeClr>
              </a:buClr>
              <a:buSzPct val="140000"/>
              <a:buFont typeface="Wingdings" panose="05000000000000000000" pitchFamily="2" charset="2"/>
              <a:buChar char="ü"/>
            </a:pPr>
            <a:r>
              <a:rPr lang="en-CA" sz="2000" b="1" dirty="0">
                <a:latin typeface="Calibri" panose="020F0502020204030204" pitchFamily="34" charset="0"/>
                <a:cs typeface="Calibri" panose="020F0502020204030204" pitchFamily="34" charset="0"/>
              </a:rPr>
              <a:t>44% increase in Inferred Resources to 11 million ounces Ag Eq</a:t>
            </a:r>
          </a:p>
          <a:p>
            <a:pPr marL="800100" lvl="1" indent="-342900">
              <a:buClr>
                <a:schemeClr val="accent4">
                  <a:lumMod val="75000"/>
                </a:schemeClr>
              </a:buClr>
              <a:buSzPct val="140000"/>
              <a:buFont typeface="Wingdings" panose="05000000000000000000" pitchFamily="2" charset="2"/>
              <a:buChar char="ü"/>
            </a:pPr>
            <a:endParaRPr lang="en-CA" sz="2000" b="1" dirty="0">
              <a:latin typeface="Calibri" panose="020F0502020204030204" pitchFamily="34" charset="0"/>
              <a:cs typeface="Calibri" panose="020F0502020204030204" pitchFamily="34" charset="0"/>
            </a:endParaRPr>
          </a:p>
          <a:p>
            <a:pPr marL="342900" indent="-342900">
              <a:lnSpc>
                <a:spcPct val="150000"/>
              </a:lnSpc>
              <a:buClr>
                <a:schemeClr val="accent4">
                  <a:lumMod val="75000"/>
                </a:schemeClr>
              </a:buClr>
              <a:buSzPct val="140000"/>
              <a:buFont typeface="Wingdings" panose="05000000000000000000" pitchFamily="2" charset="2"/>
              <a:buChar char="ü"/>
            </a:pPr>
            <a:r>
              <a:rPr lang="en-CA" sz="2400" b="1" dirty="0">
                <a:latin typeface="Calibri" panose="020F0502020204030204" pitchFamily="34" charset="0"/>
                <a:cs typeface="Calibri" panose="020F0502020204030204" pitchFamily="34" charset="0"/>
              </a:rPr>
              <a:t>Tightly held share structure, with strategic investors:</a:t>
            </a:r>
            <a:br>
              <a:rPr lang="en-CA" sz="2400" b="1" dirty="0">
                <a:latin typeface="Calibri" panose="020F0502020204030204" pitchFamily="34" charset="0"/>
                <a:cs typeface="Calibri" panose="020F0502020204030204" pitchFamily="34" charset="0"/>
              </a:rPr>
            </a:br>
            <a:r>
              <a:rPr lang="en-CA" sz="2400" b="1" dirty="0">
                <a:latin typeface="Calibri" panose="020F0502020204030204" pitchFamily="34" charset="0"/>
                <a:cs typeface="Calibri" panose="020F0502020204030204" pitchFamily="34" charset="0"/>
              </a:rPr>
              <a:t>	- </a:t>
            </a:r>
            <a:r>
              <a:rPr lang="en-CA" sz="2000" b="1" dirty="0">
                <a:latin typeface="Calibri" panose="020F0502020204030204" pitchFamily="34" charset="0"/>
                <a:cs typeface="Calibri" panose="020F0502020204030204" pitchFamily="34" charset="0"/>
              </a:rPr>
              <a:t>Sandstorm Gold, SSR Mining Inc. &amp; JDS Energy Mining Inc. </a:t>
            </a:r>
            <a:r>
              <a:rPr lang="en-CA" sz="2400" b="1" dirty="0">
                <a:latin typeface="Calibri" panose="020F0502020204030204" pitchFamily="34" charset="0"/>
                <a:cs typeface="Calibri" panose="020F0502020204030204" pitchFamily="34" charset="0"/>
              </a:rPr>
              <a:t>	</a:t>
            </a:r>
          </a:p>
          <a:p>
            <a:pPr marL="342900" indent="-342900">
              <a:lnSpc>
                <a:spcPct val="150000"/>
              </a:lnSpc>
              <a:buClr>
                <a:srgbClr val="FF0000"/>
              </a:buClr>
              <a:buSzPct val="140000"/>
              <a:buFont typeface="Wingdings" panose="05000000000000000000" pitchFamily="2" charset="2"/>
              <a:buChar char="ü"/>
            </a:pPr>
            <a:r>
              <a:rPr lang="en-CA" sz="2400" b="1" i="1" dirty="0">
                <a:solidFill>
                  <a:srgbClr val="FF0000"/>
                </a:solidFill>
                <a:latin typeface="Calibri" panose="020F0502020204030204" pitchFamily="34" charset="0"/>
                <a:cs typeface="Calibri" panose="020F0502020204030204" pitchFamily="34" charset="0"/>
              </a:rPr>
              <a:t>Highly undervalued stock with upside potential</a:t>
            </a:r>
          </a:p>
          <a:p>
            <a:pPr marL="800100" lvl="1" indent="-342900">
              <a:lnSpc>
                <a:spcPts val="2900"/>
              </a:lnSpc>
              <a:buClr>
                <a:srgbClr val="FF0000"/>
              </a:buClr>
              <a:buSzPct val="140000"/>
              <a:buFont typeface="Wingdings" panose="05000000000000000000" pitchFamily="2" charset="2"/>
              <a:buChar char="ü"/>
            </a:pPr>
            <a:endParaRPr lang="en-CA" sz="2400" b="1" i="1" dirty="0">
              <a:solidFill>
                <a:srgbClr val="FF0000"/>
              </a:solidFill>
              <a:latin typeface="Calibri" panose="020F0502020204030204" pitchFamily="34" charset="0"/>
              <a:cs typeface="Calibri" panose="020F0502020204030204" pitchFamily="34" charset="0"/>
            </a:endParaRPr>
          </a:p>
          <a:p>
            <a:pPr marL="342900" indent="-342900">
              <a:lnSpc>
                <a:spcPts val="2900"/>
              </a:lnSpc>
              <a:buClr>
                <a:schemeClr val="accent4">
                  <a:lumMod val="75000"/>
                </a:schemeClr>
              </a:buClr>
              <a:buSzPct val="140000"/>
              <a:buFont typeface="Wingdings" panose="05000000000000000000" pitchFamily="2" charset="2"/>
              <a:buChar char="ü"/>
            </a:pPr>
            <a:r>
              <a:rPr lang="en-CA" sz="2400" b="1" dirty="0">
                <a:latin typeface="Calibri" panose="020F0502020204030204" pitchFamily="34" charset="0"/>
                <a:cs typeface="Calibri" panose="020F0502020204030204" pitchFamily="34" charset="0"/>
              </a:rPr>
              <a:t>Board and Management – Successful Track Records in Mining</a:t>
            </a:r>
          </a:p>
          <a:p>
            <a:endParaRPr lang="en-CA" dirty="0"/>
          </a:p>
        </p:txBody>
      </p:sp>
    </p:spTree>
    <p:extLst>
      <p:ext uri="{BB962C8B-B14F-4D97-AF65-F5344CB8AC3E}">
        <p14:creationId xmlns:p14="http://schemas.microsoft.com/office/powerpoint/2010/main" val="284881849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FFF4079-2C45-4125-8348-38A80586E356}"/>
              </a:ext>
            </a:extLst>
          </p:cNvPr>
          <p:cNvSpPr txBox="1"/>
          <p:nvPr/>
        </p:nvSpPr>
        <p:spPr>
          <a:xfrm>
            <a:off x="582614" y="883109"/>
            <a:ext cx="11371261" cy="5863144"/>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spcAft>
                <a:spcPts val="600"/>
              </a:spcAft>
            </a:pPr>
            <a:r>
              <a:rPr lang="en-AU" sz="2000" b="1" dirty="0"/>
              <a:t>MANAGEMENT</a:t>
            </a:r>
          </a:p>
          <a:p>
            <a:r>
              <a:rPr lang="en-AU" sz="1600" b="1" dirty="0" err="1"/>
              <a:t>Marcio</a:t>
            </a:r>
            <a:r>
              <a:rPr lang="en-AU" sz="1600" b="1" dirty="0"/>
              <a:t> Fonseca </a:t>
            </a:r>
            <a:r>
              <a:rPr lang="en-AU" sz="1600" dirty="0"/>
              <a:t>- </a:t>
            </a:r>
            <a:r>
              <a:rPr lang="en-AU" sz="1600" i="1" dirty="0"/>
              <a:t>President and CEO</a:t>
            </a:r>
          </a:p>
          <a:p>
            <a:pPr marL="361950" indent="-180975">
              <a:lnSpc>
                <a:spcPts val="1600"/>
              </a:lnSpc>
              <a:buClr>
                <a:schemeClr val="accent4">
                  <a:lumMod val="75000"/>
                </a:schemeClr>
              </a:buClr>
              <a:buFont typeface="Arial" panose="020B0604020202020204" pitchFamily="34" charset="0"/>
              <a:buChar char="•"/>
            </a:pPr>
            <a:r>
              <a:rPr lang="en-AU" sz="1200" dirty="0"/>
              <a:t>&gt;2</a:t>
            </a:r>
            <a:r>
              <a:rPr lang="en-AU" sz="1200" dirty="0">
                <a:solidFill>
                  <a:schemeClr val="tx1"/>
                </a:solidFill>
              </a:rPr>
              <a:t>5</a:t>
            </a:r>
            <a:r>
              <a:rPr lang="en-AU" sz="1200" dirty="0">
                <a:solidFill>
                  <a:srgbClr val="FF0000"/>
                </a:solidFill>
              </a:rPr>
              <a:t> </a:t>
            </a:r>
            <a:r>
              <a:rPr lang="en-AU" sz="1200" dirty="0"/>
              <a:t>years mining &amp; financial industry experience, specialising in Latin America; </a:t>
            </a:r>
            <a:r>
              <a:rPr lang="en-AU" sz="1200" dirty="0" err="1"/>
              <a:t>P.Geo</a:t>
            </a:r>
            <a:r>
              <a:rPr lang="en-AU" sz="1200" dirty="0"/>
              <a:t>, </a:t>
            </a:r>
            <a:r>
              <a:rPr lang="en-AU" sz="1200" dirty="0" err="1"/>
              <a:t>M.Sc</a:t>
            </a:r>
            <a:r>
              <a:rPr lang="en-AU" sz="1200" dirty="0"/>
              <a:t> SDIC Imperial College, UK - specialization in Economic Engineering </a:t>
            </a:r>
          </a:p>
          <a:p>
            <a:pPr marL="361950" indent="-180975">
              <a:lnSpc>
                <a:spcPts val="1600"/>
              </a:lnSpc>
              <a:buClr>
                <a:schemeClr val="accent4">
                  <a:lumMod val="75000"/>
                </a:schemeClr>
              </a:buClr>
              <a:buFont typeface="Arial" panose="020B0604020202020204" pitchFamily="34" charset="0"/>
              <a:buChar char="•"/>
            </a:pPr>
            <a:r>
              <a:rPr lang="en-AU" sz="1200" dirty="0"/>
              <a:t>Investment banker with Macquarie Bank, Vale, Phelps Dodge</a:t>
            </a:r>
          </a:p>
          <a:p>
            <a:pPr marL="361950" indent="-180975">
              <a:lnSpc>
                <a:spcPts val="1600"/>
              </a:lnSpc>
              <a:spcAft>
                <a:spcPts val="600"/>
              </a:spcAft>
              <a:buClr>
                <a:schemeClr val="accent4">
                  <a:lumMod val="75000"/>
                </a:schemeClr>
              </a:buClr>
              <a:buFont typeface="Arial" panose="020B0604020202020204" pitchFamily="34" charset="0"/>
              <a:buChar char="•"/>
            </a:pPr>
            <a:r>
              <a:rPr lang="en-AU" sz="1200" dirty="0"/>
              <a:t>Transaction track record with Macquarie Bank, Silver Crest Mines </a:t>
            </a:r>
            <a:r>
              <a:rPr lang="en-AU" sz="1200" dirty="0">
                <a:solidFill>
                  <a:schemeClr val="tx1"/>
                </a:solidFill>
              </a:rPr>
              <a:t>[</a:t>
            </a:r>
            <a:r>
              <a:rPr lang="en-CA" sz="1200" dirty="0"/>
              <a:t>CDN$155M acquisition of </a:t>
            </a:r>
            <a:r>
              <a:rPr lang="en-CA" sz="1200" dirty="0" err="1"/>
              <a:t>SilverCrest</a:t>
            </a:r>
            <a:r>
              <a:rPr lang="en-CA" sz="1200" dirty="0"/>
              <a:t> by First Majestic Silver Corp. (October 2015)]</a:t>
            </a:r>
            <a:endParaRPr lang="en-AU" sz="1200" dirty="0">
              <a:solidFill>
                <a:schemeClr val="tx1"/>
              </a:solidFill>
            </a:endParaRPr>
          </a:p>
          <a:p>
            <a:r>
              <a:rPr lang="en-AU" sz="1600" b="1" dirty="0"/>
              <a:t>Trevor Woolfe </a:t>
            </a:r>
            <a:r>
              <a:rPr lang="en-AU" sz="1600" dirty="0"/>
              <a:t>– </a:t>
            </a:r>
            <a:r>
              <a:rPr lang="en-AU" sz="1600" i="1" dirty="0"/>
              <a:t>VP Corporate Development and Exploration</a:t>
            </a:r>
          </a:p>
          <a:p>
            <a:pPr marL="361950" indent="-180975">
              <a:lnSpc>
                <a:spcPts val="1600"/>
              </a:lnSpc>
              <a:buClr>
                <a:schemeClr val="accent4">
                  <a:lumMod val="75000"/>
                </a:schemeClr>
              </a:buClr>
              <a:buFont typeface="Arial" panose="020B0604020202020204" pitchFamily="34" charset="0"/>
              <a:buChar char="•"/>
            </a:pPr>
            <a:r>
              <a:rPr lang="en-AU" sz="1200" dirty="0"/>
              <a:t>Geologist with &gt;25 years in mining industry in Australia and Latin America</a:t>
            </a:r>
          </a:p>
          <a:p>
            <a:pPr marL="361950" indent="-180975">
              <a:lnSpc>
                <a:spcPts val="1600"/>
              </a:lnSpc>
              <a:buClr>
                <a:schemeClr val="accent4">
                  <a:lumMod val="75000"/>
                </a:schemeClr>
              </a:buClr>
              <a:buFont typeface="Arial" panose="020B0604020202020204" pitchFamily="34" charset="0"/>
              <a:buChar char="•"/>
            </a:pPr>
            <a:r>
              <a:rPr lang="en-AU" sz="1200" dirty="0"/>
              <a:t>Placer Dome (Chile/Brazil), Newcrest and RIO (Aust), Oro Verde (Nicaragua) </a:t>
            </a:r>
          </a:p>
          <a:p>
            <a:pPr marL="361950" indent="-180975">
              <a:lnSpc>
                <a:spcPts val="1600"/>
              </a:lnSpc>
              <a:spcAft>
                <a:spcPts val="600"/>
              </a:spcAft>
              <a:buClr>
                <a:schemeClr val="accent4">
                  <a:lumMod val="75000"/>
                </a:schemeClr>
              </a:buClr>
              <a:buFont typeface="Arial" panose="020B0604020202020204" pitchFamily="34" charset="0"/>
              <a:buChar char="•"/>
            </a:pPr>
            <a:r>
              <a:rPr lang="en-AU" sz="1200" dirty="0"/>
              <a:t>Past 10 years Managing Director of ASX companies including Anchor Resources Ltd</a:t>
            </a:r>
            <a:r>
              <a:rPr lang="en-US" sz="1200" dirty="0"/>
              <a:t>, from IPO to takeover in 2011 by a Chinese group, </a:t>
            </a:r>
            <a:r>
              <a:rPr lang="en-AU" sz="1200" dirty="0"/>
              <a:t>and Oro Verde Ltd</a:t>
            </a:r>
          </a:p>
          <a:p>
            <a:pPr>
              <a:spcAft>
                <a:spcPts val="600"/>
              </a:spcAft>
            </a:pPr>
            <a:r>
              <a:rPr lang="en-AU" sz="1600" b="1" dirty="0"/>
              <a:t>Blaine Bailey  </a:t>
            </a:r>
            <a:r>
              <a:rPr lang="en-AU" sz="1600" dirty="0"/>
              <a:t>- CFO</a:t>
            </a:r>
          </a:p>
          <a:p>
            <a:pPr marL="361950" indent="-180975">
              <a:spcAft>
                <a:spcPts val="600"/>
              </a:spcAft>
              <a:buClr>
                <a:schemeClr val="accent4">
                  <a:lumMod val="75000"/>
                </a:schemeClr>
              </a:buClr>
              <a:buFont typeface="Arial" panose="020B0604020202020204" pitchFamily="34" charset="0"/>
              <a:buChar char="•"/>
            </a:pPr>
            <a:r>
              <a:rPr lang="en-CA" sz="1200" dirty="0"/>
              <a:t>CPA, CGA 13 + years of experience as CFO for mineral exploration companies listed on the TSX, TSXV and NYSE</a:t>
            </a:r>
          </a:p>
          <a:p>
            <a:pPr>
              <a:spcAft>
                <a:spcPts val="1200"/>
              </a:spcAft>
            </a:pPr>
            <a:r>
              <a:rPr lang="en-AU" sz="2000" b="1" dirty="0"/>
              <a:t>BOARD</a:t>
            </a:r>
            <a:r>
              <a:rPr lang="en-AU" sz="2400" dirty="0"/>
              <a:t> </a:t>
            </a:r>
            <a:r>
              <a:rPr lang="en-AU" sz="1600" i="1" dirty="0"/>
              <a:t>Strong track record of global mining related M&amp;A</a:t>
            </a:r>
            <a:endParaRPr lang="en-AU" i="1" dirty="0"/>
          </a:p>
          <a:p>
            <a:pPr>
              <a:spcAft>
                <a:spcPts val="1200"/>
              </a:spcAft>
            </a:pPr>
            <a:r>
              <a:rPr lang="en-AU" sz="1600" b="1" dirty="0" err="1"/>
              <a:t>Marcio</a:t>
            </a:r>
            <a:r>
              <a:rPr lang="en-AU" sz="1600" b="1" dirty="0"/>
              <a:t> Fonseca - </a:t>
            </a:r>
            <a:r>
              <a:rPr lang="en-CA" sz="1200" dirty="0"/>
              <a:t>Extensive experience in many jurisdictions through all </a:t>
            </a:r>
            <a:br>
              <a:rPr lang="en-CA" sz="1200" dirty="0"/>
            </a:br>
            <a:r>
              <a:rPr lang="en-CA" sz="1200" dirty="0"/>
              <a:t>phases of mineral assets development and successful exit strategies.</a:t>
            </a:r>
            <a:endParaRPr lang="en-AU" sz="1200" b="1" dirty="0"/>
          </a:p>
          <a:p>
            <a:pPr>
              <a:spcAft>
                <a:spcPts val="1200"/>
              </a:spcAft>
            </a:pPr>
            <a:r>
              <a:rPr lang="en-AU" sz="1600" b="1" dirty="0"/>
              <a:t>Gino </a:t>
            </a:r>
            <a:r>
              <a:rPr lang="en-AU" sz="1600" b="1" dirty="0" err="1"/>
              <a:t>Demichele</a:t>
            </a:r>
            <a:r>
              <a:rPr lang="en-AU" sz="1600" b="1" dirty="0"/>
              <a:t> - </a:t>
            </a:r>
            <a:r>
              <a:rPr lang="en-CA" sz="1200" dirty="0"/>
              <a:t> Mr. Gino </a:t>
            </a:r>
            <a:r>
              <a:rPr lang="en-CA" sz="1200" dirty="0" err="1"/>
              <a:t>DeMichele</a:t>
            </a:r>
            <a:r>
              <a:rPr lang="en-CA" sz="1200" dirty="0"/>
              <a:t> was a Founding Shareholder</a:t>
            </a:r>
            <a:br>
              <a:rPr lang="en-CA" sz="1200" dirty="0"/>
            </a:br>
            <a:r>
              <a:rPr lang="en-CA" sz="1200" dirty="0"/>
              <a:t> and the Executive Vice President of Concordia Healthcare from July 2013 </a:t>
            </a:r>
            <a:br>
              <a:rPr lang="en-CA" sz="1200" dirty="0"/>
            </a:br>
            <a:r>
              <a:rPr lang="en-CA" sz="1200" dirty="0"/>
              <a:t>to December 2013. </a:t>
            </a:r>
          </a:p>
          <a:p>
            <a:pPr>
              <a:spcAft>
                <a:spcPts val="1200"/>
              </a:spcAft>
            </a:pPr>
            <a:r>
              <a:rPr lang="en-AU" sz="1600" b="1" dirty="0"/>
              <a:t>Michael Thomson - </a:t>
            </a:r>
            <a:r>
              <a:rPr lang="en-CA" sz="1200" dirty="0"/>
              <a:t>Over 30 years of experience in the securities </a:t>
            </a:r>
            <a:br>
              <a:rPr lang="en-CA" sz="1200" dirty="0"/>
            </a:br>
            <a:r>
              <a:rPr lang="en-CA" sz="1200" dirty="0"/>
              <a:t>industry as a lawyer, regulator, investment banker, Vice President </a:t>
            </a:r>
            <a:br>
              <a:rPr lang="en-CA" sz="1200" dirty="0"/>
            </a:br>
            <a:r>
              <a:rPr lang="en-CA" sz="1200" dirty="0"/>
              <a:t>and entrepreneur.</a:t>
            </a:r>
            <a:endParaRPr lang="en-AU" sz="1200" dirty="0"/>
          </a:p>
          <a:p>
            <a:pPr>
              <a:spcAft>
                <a:spcPts val="1200"/>
              </a:spcAft>
            </a:pPr>
            <a:endParaRPr lang="en-AU" dirty="0"/>
          </a:p>
        </p:txBody>
      </p:sp>
      <p:sp>
        <p:nvSpPr>
          <p:cNvPr id="4" name="Slide Number Placeholder 3"/>
          <p:cNvSpPr>
            <a:spLocks noGrp="1"/>
          </p:cNvSpPr>
          <p:nvPr>
            <p:ph type="sldNum" sz="quarter" idx="11"/>
          </p:nvPr>
        </p:nvSpPr>
        <p:spPr/>
        <p:txBody>
          <a:bodyPr/>
          <a:lstStyle/>
          <a:p>
            <a:fld id="{7C035D95-056A-A84F-96E8-BC8C9E4BC1BB}" type="slidenum">
              <a:rPr lang="en-US" smtClean="0"/>
              <a:pPr/>
              <a:t>4</a:t>
            </a:fld>
            <a:endParaRPr lang="en-US" dirty="0"/>
          </a:p>
        </p:txBody>
      </p:sp>
      <p:sp>
        <p:nvSpPr>
          <p:cNvPr id="7" name="Rectangle 6">
            <a:extLst>
              <a:ext uri="{FF2B5EF4-FFF2-40B4-BE49-F238E27FC236}">
                <a16:creationId xmlns:a16="http://schemas.microsoft.com/office/drawing/2014/main" id="{F65F0323-81BE-478D-A04D-0E060734E83C}"/>
              </a:ext>
            </a:extLst>
          </p:cNvPr>
          <p:cNvSpPr/>
          <p:nvPr/>
        </p:nvSpPr>
        <p:spPr>
          <a:xfrm>
            <a:off x="339293" y="150211"/>
            <a:ext cx="8635606" cy="430887"/>
          </a:xfrm>
          <a:prstGeom prst="rect">
            <a:avLst/>
          </a:prstGeom>
        </p:spPr>
        <p:txBody>
          <a:bodyPr wrap="square" lIns="0">
            <a:spAutoFit/>
          </a:bodyPr>
          <a:lstStyle/>
          <a:p>
            <a:r>
              <a:rPr lang="en-US" sz="2200" dirty="0">
                <a:solidFill>
                  <a:srgbClr val="F5DE8A"/>
                </a:solidFill>
                <a:latin typeface="Open Sans Condensed" panose="020B0806030504020204" pitchFamily="34" charset="0"/>
                <a:ea typeface="Open Sans Condensed" panose="020B0806030504020204" pitchFamily="34" charset="0"/>
                <a:cs typeface="Open Sans Condensed" panose="020B0806030504020204" pitchFamily="34" charset="0"/>
              </a:rPr>
              <a:t>MANAGEMENT &amp; BOARD </a:t>
            </a:r>
          </a:p>
        </p:txBody>
      </p:sp>
      <p:cxnSp>
        <p:nvCxnSpPr>
          <p:cNvPr id="3" name="Straight Connector 2"/>
          <p:cNvCxnSpPr/>
          <p:nvPr/>
        </p:nvCxnSpPr>
        <p:spPr>
          <a:xfrm>
            <a:off x="682626" y="4202639"/>
            <a:ext cx="11119907"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321656" y="4217458"/>
            <a:ext cx="5261801" cy="2062103"/>
          </a:xfrm>
          <a:prstGeom prst="rect">
            <a:avLst/>
          </a:prstGeom>
          <a:noFill/>
        </p:spPr>
        <p:txBody>
          <a:bodyPr wrap="square" rtlCol="0">
            <a:spAutoFit/>
          </a:bodyPr>
          <a:lstStyle/>
          <a:p>
            <a:pPr>
              <a:spcAft>
                <a:spcPts val="1200"/>
              </a:spcAft>
            </a:pPr>
            <a:r>
              <a:rPr lang="en-CA" sz="1600" b="1" dirty="0" err="1"/>
              <a:t>Heye</a:t>
            </a:r>
            <a:r>
              <a:rPr lang="en-CA" sz="1600" b="1" dirty="0"/>
              <a:t> </a:t>
            </a:r>
            <a:r>
              <a:rPr lang="en-CA" sz="1600" b="1" dirty="0" err="1"/>
              <a:t>Daun</a:t>
            </a:r>
            <a:r>
              <a:rPr lang="en-CA" sz="1600" b="1" dirty="0"/>
              <a:t> - </a:t>
            </a:r>
            <a:r>
              <a:rPr lang="en-CA" sz="1200" dirty="0"/>
              <a:t>the Former President &amp; CEO of Ecuador &amp; Copper Corp., overseeing a C$200 million merger with Odin Mining. Co-founder of </a:t>
            </a:r>
            <a:r>
              <a:rPr lang="en-CA" sz="1200" dirty="0" err="1"/>
              <a:t>Auryx</a:t>
            </a:r>
            <a:r>
              <a:rPr lang="en-CA" sz="1200" dirty="0"/>
              <a:t> Gold Corp. Co-lead </a:t>
            </a:r>
            <a:r>
              <a:rPr lang="en-CA" sz="1200" dirty="0" err="1"/>
              <a:t>Auryx</a:t>
            </a:r>
            <a:r>
              <a:rPr lang="en-CA" sz="1200" dirty="0"/>
              <a:t> through IPO, capital raising, project development to C$180 million sale to B2 Gold Corp. </a:t>
            </a:r>
          </a:p>
          <a:p>
            <a:pPr>
              <a:spcAft>
                <a:spcPts val="1200"/>
              </a:spcAft>
            </a:pPr>
            <a:r>
              <a:rPr lang="en-CA" sz="1600" b="1" dirty="0"/>
              <a:t>Alan Friedman </a:t>
            </a:r>
            <a:r>
              <a:rPr lang="en-CA" sz="1400" b="1" dirty="0"/>
              <a:t>- </a:t>
            </a:r>
            <a:r>
              <a:rPr lang="en-CA" sz="1200" dirty="0"/>
              <a:t>Currently President, Co-founder &amp; Director of </a:t>
            </a:r>
            <a:r>
              <a:rPr lang="en-CA" sz="1200" dirty="0" err="1"/>
              <a:t>Osino</a:t>
            </a:r>
            <a:r>
              <a:rPr lang="en-CA" sz="1200" dirty="0"/>
              <a:t> Resources, a private Gold company with assets in Africa.</a:t>
            </a:r>
          </a:p>
          <a:p>
            <a:pPr>
              <a:spcAft>
                <a:spcPts val="1200"/>
              </a:spcAft>
            </a:pPr>
            <a:r>
              <a:rPr lang="en-CA" sz="1600" b="1" dirty="0"/>
              <a:t>Darren Bahrey </a:t>
            </a:r>
            <a:r>
              <a:rPr lang="en-CA" sz="1400" b="1" dirty="0"/>
              <a:t>- </a:t>
            </a:r>
            <a:r>
              <a:rPr lang="en-CA" sz="1200" dirty="0"/>
              <a:t>Track record in prospect generation, multi million ounce discoveries during his 15 years with Placer Dome in the Americas.</a:t>
            </a:r>
            <a:endParaRPr lang="en-CA" sz="1200" b="1" dirty="0"/>
          </a:p>
        </p:txBody>
      </p:sp>
    </p:spTree>
    <p:extLst>
      <p:ext uri="{BB962C8B-B14F-4D97-AF65-F5344CB8AC3E}">
        <p14:creationId xmlns:p14="http://schemas.microsoft.com/office/powerpoint/2010/main" val="317683887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7C035D95-056A-A84F-96E8-BC8C9E4BC1BB}" type="slidenum">
              <a:rPr lang="en-US" smtClean="0"/>
              <a:pPr/>
              <a:t>5</a:t>
            </a:fld>
            <a:endParaRPr lang="en-US" dirty="0"/>
          </a:p>
        </p:txBody>
      </p:sp>
      <p:sp>
        <p:nvSpPr>
          <p:cNvPr id="7" name="Rectangle 6">
            <a:extLst>
              <a:ext uri="{FF2B5EF4-FFF2-40B4-BE49-F238E27FC236}">
                <a16:creationId xmlns:a16="http://schemas.microsoft.com/office/drawing/2014/main" id="{F65F0323-81BE-478D-A04D-0E060734E83C}"/>
              </a:ext>
            </a:extLst>
          </p:cNvPr>
          <p:cNvSpPr/>
          <p:nvPr/>
        </p:nvSpPr>
        <p:spPr>
          <a:xfrm>
            <a:off x="339293" y="150211"/>
            <a:ext cx="8635606" cy="430887"/>
          </a:xfrm>
          <a:prstGeom prst="rect">
            <a:avLst/>
          </a:prstGeom>
        </p:spPr>
        <p:txBody>
          <a:bodyPr wrap="square" lIns="0">
            <a:spAutoFit/>
          </a:bodyPr>
          <a:lstStyle/>
          <a:p>
            <a:r>
              <a:rPr lang="en-US" sz="2200" dirty="0">
                <a:solidFill>
                  <a:srgbClr val="F5DE8A"/>
                </a:solidFill>
                <a:latin typeface="Open Sans Condensed" panose="020B0806030504020204" pitchFamily="34" charset="0"/>
                <a:ea typeface="Open Sans Condensed" panose="020B0806030504020204" pitchFamily="34" charset="0"/>
                <a:cs typeface="Open Sans Condensed" panose="020B0806030504020204" pitchFamily="34" charset="0"/>
              </a:rPr>
              <a:t>CAPITAL STRUCTURE</a:t>
            </a:r>
          </a:p>
        </p:txBody>
      </p:sp>
      <p:graphicFrame>
        <p:nvGraphicFramePr>
          <p:cNvPr id="3" name="Table 2">
            <a:extLst>
              <a:ext uri="{FF2B5EF4-FFF2-40B4-BE49-F238E27FC236}">
                <a16:creationId xmlns:a16="http://schemas.microsoft.com/office/drawing/2014/main" id="{69791D6A-EF12-4EE2-9819-F5143965466E}"/>
              </a:ext>
            </a:extLst>
          </p:cNvPr>
          <p:cNvGraphicFramePr>
            <a:graphicFrameLocks noGrp="1"/>
          </p:cNvGraphicFramePr>
          <p:nvPr>
            <p:extLst>
              <p:ext uri="{D42A27DB-BD31-4B8C-83A1-F6EECF244321}">
                <p14:modId xmlns:p14="http://schemas.microsoft.com/office/powerpoint/2010/main" val="1762013608"/>
              </p:ext>
            </p:extLst>
          </p:nvPr>
        </p:nvGraphicFramePr>
        <p:xfrm>
          <a:off x="687357" y="995798"/>
          <a:ext cx="5298576" cy="2797095"/>
        </p:xfrm>
        <a:graphic>
          <a:graphicData uri="http://schemas.openxmlformats.org/drawingml/2006/table">
            <a:tbl>
              <a:tblPr firstRow="1" bandRow="1"/>
              <a:tblGrid>
                <a:gridCol w="3562910">
                  <a:extLst>
                    <a:ext uri="{9D8B030D-6E8A-4147-A177-3AD203B41FA5}">
                      <a16:colId xmlns:a16="http://schemas.microsoft.com/office/drawing/2014/main" val="3206512430"/>
                    </a:ext>
                  </a:extLst>
                </a:gridCol>
                <a:gridCol w="1735666">
                  <a:extLst>
                    <a:ext uri="{9D8B030D-6E8A-4147-A177-3AD203B41FA5}">
                      <a16:colId xmlns:a16="http://schemas.microsoft.com/office/drawing/2014/main" val="2084770652"/>
                    </a:ext>
                  </a:extLst>
                </a:gridCol>
              </a:tblGrid>
              <a:tr h="650487">
                <a:tc>
                  <a:txBody>
                    <a:bodyPr/>
                    <a:lstStyle/>
                    <a:p>
                      <a:pPr algn="l" fontAlgn="ctr"/>
                      <a:r>
                        <a:rPr lang="en-US" sz="1800" b="0" i="0" u="none" strike="noStrike" dirty="0">
                          <a:solidFill>
                            <a:srgbClr val="F5DE8A"/>
                          </a:solidFill>
                          <a:effectLst/>
                          <a:latin typeface="Open Sans" panose="020B0606030504020204" pitchFamily="34" charset="0"/>
                          <a:ea typeface="Open Sans" panose="020B0606030504020204" pitchFamily="34" charset="0"/>
                          <a:cs typeface="Open Sans" panose="020B0606030504020204" pitchFamily="34" charset="0"/>
                        </a:rPr>
                        <a:t> </a:t>
                      </a:r>
                      <a:r>
                        <a:rPr lang="en-US" sz="1800" b="0" i="0" u="none" strike="noStrike" dirty="0">
                          <a:solidFill>
                            <a:srgbClr val="F5DE8A"/>
                          </a:solidFill>
                          <a:effectLst/>
                          <a:latin typeface="+mn-lt"/>
                          <a:ea typeface="Open Sans" panose="020B0606030504020204" pitchFamily="34" charset="0"/>
                          <a:cs typeface="Open Sans" panose="020B0606030504020204" pitchFamily="34" charset="0"/>
                        </a:rPr>
                        <a:t>Capitalization &amp; Balance Sheet</a:t>
                      </a:r>
                    </a:p>
                  </a:txBody>
                  <a:tcPr marL="114300" marR="6350" marT="6350" marB="0" anchor="ctr">
                    <a:lnL w="1270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D0D0D"/>
                    </a:solidFill>
                  </a:tcPr>
                </a:tc>
                <a:tc>
                  <a:txBody>
                    <a:bodyPr/>
                    <a:lstStyle/>
                    <a:p>
                      <a:pPr algn="ctr" rtl="0" fontAlgn="ctr"/>
                      <a:r>
                        <a:rPr lang="en-US" sz="1800" b="0" i="0" u="none" strike="noStrike" dirty="0">
                          <a:solidFill>
                            <a:srgbClr val="F5DE8A"/>
                          </a:solidFill>
                          <a:effectLst/>
                          <a:latin typeface="+mn-lt"/>
                          <a:ea typeface="Open Sans Light" panose="020B0306030504020204" pitchFamily="34" charset="0"/>
                          <a:cs typeface="Open Sans Light" panose="020B0306030504020204" pitchFamily="34" charset="0"/>
                        </a:rPr>
                        <a:t>Shares</a:t>
                      </a:r>
                    </a:p>
                  </a:txBody>
                  <a:tcPr marL="114300" marR="6350" marT="635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D0D0D"/>
                    </a:solidFill>
                  </a:tcPr>
                </a:tc>
                <a:extLst>
                  <a:ext uri="{0D108BD9-81ED-4DB2-BD59-A6C34878D82A}">
                    <a16:rowId xmlns:a16="http://schemas.microsoft.com/office/drawing/2014/main" val="1739996230"/>
                  </a:ext>
                </a:extLst>
              </a:tr>
              <a:tr h="536652">
                <a:tc>
                  <a:txBody>
                    <a:bodyPr/>
                    <a:lstStyle/>
                    <a:p>
                      <a:pPr algn="l" rtl="0" fontAlgn="ctr"/>
                      <a:r>
                        <a:rPr lang="en-US" sz="1600" b="0" i="0" u="none" strike="noStrike" dirty="0">
                          <a:solidFill>
                            <a:srgbClr val="404040"/>
                          </a:solidFill>
                          <a:effectLst/>
                          <a:latin typeface="+mn-lt"/>
                          <a:ea typeface="Open Sans" panose="020B0606030504020204" pitchFamily="34" charset="0"/>
                          <a:cs typeface="Calibri" panose="020F0502020204030204" pitchFamily="34" charset="0"/>
                        </a:rPr>
                        <a:t>Shares Outstanding </a:t>
                      </a:r>
                    </a:p>
                  </a:txBody>
                  <a:tcPr marL="114300" marR="6350" marT="6350" marB="0" anchor="ctr">
                    <a:lnL w="1270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r" rtl="0" fontAlgn="ctr"/>
                      <a:r>
                        <a:rPr lang="en-US" sz="1600" b="0" i="0" u="none" strike="noStrike" dirty="0">
                          <a:solidFill>
                            <a:srgbClr val="404040"/>
                          </a:solidFill>
                          <a:effectLst/>
                          <a:latin typeface="+mn-lt"/>
                          <a:ea typeface="Open Sans" panose="020B0606030504020204" pitchFamily="34" charset="0"/>
                          <a:cs typeface="Calibri" panose="020F0502020204030204" pitchFamily="34" charset="0"/>
                        </a:rPr>
                        <a:t>41,005,572</a:t>
                      </a:r>
                    </a:p>
                  </a:txBody>
                  <a:tcPr marL="114300" marR="288000" marT="635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extLst>
                  <a:ext uri="{0D108BD9-81ED-4DB2-BD59-A6C34878D82A}">
                    <a16:rowId xmlns:a16="http://schemas.microsoft.com/office/drawing/2014/main" val="3949912922"/>
                  </a:ext>
                </a:extLst>
              </a:tr>
              <a:tr h="536652">
                <a:tc>
                  <a:txBody>
                    <a:bodyPr/>
                    <a:lstStyle/>
                    <a:p>
                      <a:pPr algn="l" rtl="0" fontAlgn="ctr"/>
                      <a:r>
                        <a:rPr lang="en-US" sz="1600" b="0" i="0" u="none" strike="noStrike" dirty="0">
                          <a:solidFill>
                            <a:srgbClr val="404040"/>
                          </a:solidFill>
                          <a:effectLst/>
                          <a:latin typeface="+mn-lt"/>
                          <a:ea typeface="Open Sans" panose="020B0606030504020204" pitchFamily="34" charset="0"/>
                          <a:cs typeface="Calibri" panose="020F0502020204030204" pitchFamily="34" charset="0"/>
                        </a:rPr>
                        <a:t>Options Outstanding &amp; Warrants</a:t>
                      </a:r>
                    </a:p>
                  </a:txBody>
                  <a:tcPr marL="114300" marR="6350" marT="6350" marB="0" anchor="ctr">
                    <a:lnL w="1270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r" rtl="0" fontAlgn="ctr"/>
                      <a:r>
                        <a:rPr lang="en-US" sz="1600" b="0" i="0" u="none" strike="noStrike" dirty="0">
                          <a:solidFill>
                            <a:srgbClr val="404040"/>
                          </a:solidFill>
                          <a:effectLst/>
                          <a:latin typeface="+mn-lt"/>
                          <a:ea typeface="Open Sans" panose="020B0606030504020204" pitchFamily="34" charset="0"/>
                          <a:cs typeface="Calibri" panose="020F0502020204030204" pitchFamily="34" charset="0"/>
                        </a:rPr>
                        <a:t>9,134,357</a:t>
                      </a:r>
                    </a:p>
                  </a:txBody>
                  <a:tcPr marL="114300" marR="288000" marT="635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extLst>
                  <a:ext uri="{0D108BD9-81ED-4DB2-BD59-A6C34878D82A}">
                    <a16:rowId xmlns:a16="http://schemas.microsoft.com/office/drawing/2014/main" val="2797866668"/>
                  </a:ext>
                </a:extLst>
              </a:tr>
              <a:tr h="536652">
                <a:tc>
                  <a:txBody>
                    <a:bodyPr/>
                    <a:lstStyle/>
                    <a:p>
                      <a:pPr algn="l" rtl="0" fontAlgn="ctr"/>
                      <a:r>
                        <a:rPr lang="en-US" sz="1600" b="1" i="0" u="none" strike="noStrike" dirty="0">
                          <a:solidFill>
                            <a:srgbClr val="404040"/>
                          </a:solidFill>
                          <a:effectLst/>
                          <a:latin typeface="+mn-lt"/>
                          <a:ea typeface="Open Sans" panose="020B0606030504020204" pitchFamily="34" charset="0"/>
                          <a:cs typeface="Open Sans" panose="020B0606030504020204" pitchFamily="34" charset="0"/>
                        </a:rPr>
                        <a:t>Fully Diluted Shares </a:t>
                      </a:r>
                    </a:p>
                  </a:txBody>
                  <a:tcPr marL="114300" marR="6350" marT="6350" marB="0" anchor="ctr">
                    <a:lnL w="1270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r" rtl="0" fontAlgn="ctr"/>
                      <a:r>
                        <a:rPr lang="en-US" sz="1600" b="1" i="0" u="none" strike="noStrike" dirty="0">
                          <a:solidFill>
                            <a:srgbClr val="404040"/>
                          </a:solidFill>
                          <a:effectLst/>
                          <a:latin typeface="+mn-lt"/>
                          <a:ea typeface="Open Sans" panose="020B0606030504020204" pitchFamily="34" charset="0"/>
                          <a:cs typeface="Open Sans" panose="020B0606030504020204" pitchFamily="34" charset="0"/>
                        </a:rPr>
                        <a:t>50,139,929</a:t>
                      </a:r>
                    </a:p>
                  </a:txBody>
                  <a:tcPr marL="114300" marR="288000" marT="635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extLst>
                  <a:ext uri="{0D108BD9-81ED-4DB2-BD59-A6C34878D82A}">
                    <a16:rowId xmlns:a16="http://schemas.microsoft.com/office/drawing/2014/main" val="2991713496"/>
                  </a:ext>
                </a:extLst>
              </a:tr>
              <a:tr h="536652">
                <a:tc>
                  <a:txBody>
                    <a:bodyPr/>
                    <a:lstStyle/>
                    <a:p>
                      <a:pPr algn="l" rtl="0" fontAlgn="ctr"/>
                      <a:r>
                        <a:rPr lang="en-US" sz="1600" b="1" i="0" u="none" strike="noStrike" dirty="0">
                          <a:solidFill>
                            <a:srgbClr val="404040"/>
                          </a:solidFill>
                          <a:effectLst/>
                          <a:latin typeface="+mn-lt"/>
                          <a:ea typeface="Open Sans" panose="020B0606030504020204" pitchFamily="34" charset="0"/>
                          <a:cs typeface="Open Sans" panose="020B0606030504020204" pitchFamily="34" charset="0"/>
                        </a:rPr>
                        <a:t>Fully Diluted Market Cap. @C$0.25</a:t>
                      </a:r>
                    </a:p>
                  </a:txBody>
                  <a:tcPr marL="114300" marR="6350" marT="6350" marB="0" anchor="ctr">
                    <a:lnL w="1270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r" rtl="0" fontAlgn="ctr"/>
                      <a:r>
                        <a:rPr lang="en-US" sz="1600" b="1" i="0" u="none" strike="noStrike" dirty="0">
                          <a:solidFill>
                            <a:srgbClr val="404040"/>
                          </a:solidFill>
                          <a:effectLst/>
                          <a:latin typeface="+mn-lt"/>
                          <a:ea typeface="Open Sans" panose="020B0606030504020204" pitchFamily="34" charset="0"/>
                          <a:cs typeface="Open Sans" panose="020B0606030504020204" pitchFamily="34" charset="0"/>
                        </a:rPr>
                        <a:t>$12.7 million</a:t>
                      </a:r>
                    </a:p>
                  </a:txBody>
                  <a:tcPr marL="114300" marR="288000" marT="635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extLst>
                  <a:ext uri="{0D108BD9-81ED-4DB2-BD59-A6C34878D82A}">
                    <a16:rowId xmlns:a16="http://schemas.microsoft.com/office/drawing/2014/main" val="1628027399"/>
                  </a:ext>
                </a:extLst>
              </a:tr>
            </a:tbl>
          </a:graphicData>
        </a:graphic>
      </p:graphicFrame>
      <p:graphicFrame>
        <p:nvGraphicFramePr>
          <p:cNvPr id="11" name="Table 10">
            <a:extLst>
              <a:ext uri="{FF2B5EF4-FFF2-40B4-BE49-F238E27FC236}">
                <a16:creationId xmlns:a16="http://schemas.microsoft.com/office/drawing/2014/main" id="{0632DFB7-785D-46BE-89BF-45E6FFD76DA8}"/>
              </a:ext>
            </a:extLst>
          </p:cNvPr>
          <p:cNvGraphicFramePr>
            <a:graphicFrameLocks noGrp="1"/>
          </p:cNvGraphicFramePr>
          <p:nvPr>
            <p:extLst>
              <p:ext uri="{D42A27DB-BD31-4B8C-83A1-F6EECF244321}">
                <p14:modId xmlns:p14="http://schemas.microsoft.com/office/powerpoint/2010/main" val="1462960599"/>
              </p:ext>
            </p:extLst>
          </p:nvPr>
        </p:nvGraphicFramePr>
        <p:xfrm>
          <a:off x="6276287" y="3992837"/>
          <a:ext cx="5234968" cy="2215483"/>
        </p:xfrm>
        <a:graphic>
          <a:graphicData uri="http://schemas.openxmlformats.org/drawingml/2006/table">
            <a:tbl>
              <a:tblPr firstRow="1" bandRow="1">
                <a:tableStyleId>{5C22544A-7EE6-4342-B048-85BDC9FD1C3A}</a:tableStyleId>
              </a:tblPr>
              <a:tblGrid>
                <a:gridCol w="4088355">
                  <a:extLst>
                    <a:ext uri="{9D8B030D-6E8A-4147-A177-3AD203B41FA5}">
                      <a16:colId xmlns:a16="http://schemas.microsoft.com/office/drawing/2014/main" val="466147550"/>
                    </a:ext>
                  </a:extLst>
                </a:gridCol>
                <a:gridCol w="1146613">
                  <a:extLst>
                    <a:ext uri="{9D8B030D-6E8A-4147-A177-3AD203B41FA5}">
                      <a16:colId xmlns:a16="http://schemas.microsoft.com/office/drawing/2014/main" val="2348549493"/>
                    </a:ext>
                  </a:extLst>
                </a:gridCol>
              </a:tblGrid>
              <a:tr h="691483">
                <a:tc gridSpan="2">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800" b="0" dirty="0">
                          <a:solidFill>
                            <a:srgbClr val="F5DE8A"/>
                          </a:solidFill>
                          <a:latin typeface="+mn-lt"/>
                          <a:ea typeface="Open Sans Light" panose="020B0306030504020204" pitchFamily="34" charset="0"/>
                          <a:cs typeface="Open Sans Light" panose="020B0306030504020204" pitchFamily="34" charset="0"/>
                        </a:rPr>
                        <a:t>Ownership % Fully Diluted as of Feb 1</a:t>
                      </a:r>
                      <a:r>
                        <a:rPr lang="en-US" sz="1800" b="0" baseline="30000" dirty="0">
                          <a:solidFill>
                            <a:srgbClr val="F5DE8A"/>
                          </a:solidFill>
                          <a:latin typeface="+mn-lt"/>
                          <a:ea typeface="Open Sans Light" panose="020B0306030504020204" pitchFamily="34" charset="0"/>
                          <a:cs typeface="Open Sans Light" panose="020B0306030504020204" pitchFamily="34" charset="0"/>
                        </a:rPr>
                        <a:t>st</a:t>
                      </a:r>
                      <a:r>
                        <a:rPr lang="en-US" sz="1800" b="0" dirty="0">
                          <a:solidFill>
                            <a:srgbClr val="F5DE8A"/>
                          </a:solidFill>
                          <a:latin typeface="+mn-lt"/>
                          <a:ea typeface="Open Sans Light" panose="020B0306030504020204" pitchFamily="34" charset="0"/>
                          <a:cs typeface="Open Sans Light" panose="020B0306030504020204" pitchFamily="34" charset="0"/>
                        </a:rPr>
                        <a:t>, 2019</a:t>
                      </a:r>
                    </a:p>
                  </a:txBody>
                  <a:tcPr anchor="ctr">
                    <a:solidFill>
                      <a:srgbClr val="000000"/>
                    </a:solidFill>
                  </a:tcPr>
                </a:tc>
                <a:tc hMerge="1">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lang="en-CA" sz="1400" b="0" i="0" u="none" strike="noStrike" kern="1200" dirty="0">
                        <a:solidFill>
                          <a:srgbClr val="404040"/>
                        </a:solidFill>
                        <a:effectLst/>
                        <a:latin typeface="Open Sans" panose="020B0606030504020204" pitchFamily="34" charset="0"/>
                        <a:ea typeface="Open Sans" panose="020B0606030504020204" pitchFamily="34" charset="0"/>
                        <a:cs typeface="Open Sans" panose="020B0606030504020204" pitchFamily="34" charset="0"/>
                      </a:endParaRPr>
                    </a:p>
                  </a:txBody>
                  <a:tcPr>
                    <a:solidFill>
                      <a:srgbClr val="000000"/>
                    </a:solidFill>
                  </a:tcPr>
                </a:tc>
                <a:extLst>
                  <a:ext uri="{0D108BD9-81ED-4DB2-BD59-A6C34878D82A}">
                    <a16:rowId xmlns:a16="http://schemas.microsoft.com/office/drawing/2014/main" val="2126040713"/>
                  </a:ext>
                </a:extLst>
              </a:tr>
              <a:tr h="263350">
                <a:tc>
                  <a:txBody>
                    <a:bodyPr/>
                    <a:lstStyle/>
                    <a:p>
                      <a:pPr marL="0" algn="l" defTabSz="914400" rtl="0" eaLnBrk="1" fontAlgn="ctr" latinLnBrk="0" hangingPunct="1"/>
                      <a:r>
                        <a:rPr lang="en-CA" sz="1400" b="1" i="0" u="none" strike="noStrike" kern="1200" dirty="0">
                          <a:solidFill>
                            <a:schemeClr val="accent1">
                              <a:lumMod val="75000"/>
                            </a:schemeClr>
                          </a:solidFill>
                          <a:effectLst/>
                          <a:latin typeface="+mn-lt"/>
                          <a:ea typeface="Open Sans" panose="020B0606030504020204" pitchFamily="34" charset="0"/>
                          <a:cs typeface="Open Sans" panose="020B0606030504020204" pitchFamily="34" charset="0"/>
                        </a:rPr>
                        <a:t>Management &amp; Insiders</a:t>
                      </a:r>
                    </a:p>
                  </a:txBody>
                  <a:tcPr anchor="ctr">
                    <a:solidFill>
                      <a:schemeClr val="bg1">
                        <a:lumMod val="75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CA" sz="1400" b="1" i="0" u="none" strike="noStrike" kern="1200" dirty="0">
                          <a:solidFill>
                            <a:schemeClr val="accent1">
                              <a:lumMod val="75000"/>
                            </a:schemeClr>
                          </a:solidFill>
                          <a:effectLst/>
                          <a:latin typeface="+mn-lt"/>
                          <a:ea typeface="Open Sans" panose="020B0606030504020204" pitchFamily="34" charset="0"/>
                          <a:cs typeface="Open Sans" panose="020B0606030504020204" pitchFamily="34" charset="0"/>
                        </a:rPr>
                        <a:t>22.0%</a:t>
                      </a:r>
                    </a:p>
                  </a:txBody>
                  <a:tcPr anchor="ctr">
                    <a:solidFill>
                      <a:schemeClr val="bg2"/>
                    </a:solidFill>
                  </a:tcPr>
                </a:tc>
                <a:extLst>
                  <a:ext uri="{0D108BD9-81ED-4DB2-BD59-A6C34878D82A}">
                    <a16:rowId xmlns:a16="http://schemas.microsoft.com/office/drawing/2014/main" val="1042161813"/>
                  </a:ext>
                </a:extLst>
              </a:tr>
              <a:tr h="26335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CA" sz="1400" b="1" i="0" u="none" strike="noStrike" kern="1200" dirty="0">
                          <a:solidFill>
                            <a:schemeClr val="accent1">
                              <a:lumMod val="75000"/>
                            </a:schemeClr>
                          </a:solidFill>
                          <a:effectLst/>
                          <a:latin typeface="+mn-lt"/>
                          <a:ea typeface="Open Sans" panose="020B0606030504020204" pitchFamily="34" charset="0"/>
                          <a:cs typeface="Open Sans" panose="020B0606030504020204" pitchFamily="34" charset="0"/>
                        </a:rPr>
                        <a:t>Sandstorm Gold Ltd. (TSX: SAND)</a:t>
                      </a:r>
                    </a:p>
                  </a:txBody>
                  <a:tcPr anchor="ctr">
                    <a:solidFill>
                      <a:schemeClr val="bg1">
                        <a:lumMod val="75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CA" sz="1400" b="1" i="0" u="none" strike="noStrike" kern="1200" dirty="0">
                          <a:solidFill>
                            <a:schemeClr val="accent1">
                              <a:lumMod val="75000"/>
                            </a:schemeClr>
                          </a:solidFill>
                          <a:effectLst/>
                          <a:latin typeface="+mn-lt"/>
                          <a:ea typeface="Open Sans" panose="020B0606030504020204" pitchFamily="34" charset="0"/>
                          <a:cs typeface="Open Sans" panose="020B0606030504020204" pitchFamily="34" charset="0"/>
                        </a:rPr>
                        <a:t>6.0%</a:t>
                      </a:r>
                    </a:p>
                  </a:txBody>
                  <a:tcPr anchor="ctr">
                    <a:solidFill>
                      <a:schemeClr val="bg2"/>
                    </a:solidFill>
                  </a:tcPr>
                </a:tc>
                <a:extLst>
                  <a:ext uri="{0D108BD9-81ED-4DB2-BD59-A6C34878D82A}">
                    <a16:rowId xmlns:a16="http://schemas.microsoft.com/office/drawing/2014/main" val="757693659"/>
                  </a:ext>
                </a:extLst>
              </a:tr>
              <a:tr h="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CA" sz="1400" b="1" i="0" u="none" strike="noStrike" kern="1200" dirty="0">
                          <a:solidFill>
                            <a:schemeClr val="accent1">
                              <a:lumMod val="75000"/>
                            </a:schemeClr>
                          </a:solidFill>
                          <a:effectLst/>
                          <a:latin typeface="+mn-lt"/>
                          <a:ea typeface="Open Sans" panose="020B0606030504020204" pitchFamily="34" charset="0"/>
                          <a:cs typeface="Open Sans" panose="020B0606030504020204" pitchFamily="34" charset="0"/>
                        </a:rPr>
                        <a:t>JDS Energy &amp; Mining Inc.</a:t>
                      </a:r>
                    </a:p>
                  </a:txBody>
                  <a:tcPr anchor="ctr">
                    <a:solidFill>
                      <a:schemeClr val="bg1">
                        <a:lumMod val="75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CA" sz="1400" b="1" i="0" u="none" strike="noStrike" kern="1200" dirty="0">
                          <a:solidFill>
                            <a:schemeClr val="accent1">
                              <a:lumMod val="75000"/>
                            </a:schemeClr>
                          </a:solidFill>
                          <a:effectLst/>
                          <a:latin typeface="+mn-lt"/>
                          <a:ea typeface="Open Sans" panose="020B0606030504020204" pitchFamily="34" charset="0"/>
                          <a:cs typeface="Open Sans" panose="020B0606030504020204" pitchFamily="34" charset="0"/>
                        </a:rPr>
                        <a:t>4.5%</a:t>
                      </a:r>
                    </a:p>
                  </a:txBody>
                  <a:tcPr anchor="ctr">
                    <a:solidFill>
                      <a:schemeClr val="bg2"/>
                    </a:solidFill>
                  </a:tcPr>
                </a:tc>
                <a:extLst>
                  <a:ext uri="{0D108BD9-81ED-4DB2-BD59-A6C34878D82A}">
                    <a16:rowId xmlns:a16="http://schemas.microsoft.com/office/drawing/2014/main" val="2149905142"/>
                  </a:ext>
                </a:extLst>
              </a:tr>
              <a:tr h="25908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CA" sz="1400" b="1" i="0" u="none" strike="noStrike" kern="1200" dirty="0">
                          <a:solidFill>
                            <a:schemeClr val="accent1">
                              <a:lumMod val="75000"/>
                            </a:schemeClr>
                          </a:solidFill>
                          <a:effectLst/>
                          <a:latin typeface="+mn-lt"/>
                          <a:ea typeface="Open Sans" panose="020B0606030504020204" pitchFamily="34" charset="0"/>
                          <a:cs typeface="Open Sans" panose="020B0606030504020204" pitchFamily="34" charset="0"/>
                        </a:rPr>
                        <a:t>SSR Mining Inc. (TSX: SSRM)</a:t>
                      </a:r>
                    </a:p>
                  </a:txBody>
                  <a:tcPr anchor="ctr">
                    <a:solidFill>
                      <a:schemeClr val="bg1">
                        <a:lumMod val="75000"/>
                      </a:schemeClr>
                    </a:solidFill>
                  </a:tcPr>
                </a:tc>
                <a:tc>
                  <a:txBody>
                    <a:bodyPr/>
                    <a:lstStyle/>
                    <a:p>
                      <a:pPr marL="0" algn="l" defTabSz="914400" rtl="0" eaLnBrk="1" fontAlgn="ctr" latinLnBrk="0" hangingPunct="1"/>
                      <a:r>
                        <a:rPr lang="en-CA" sz="1400" b="1" i="0" u="none" strike="noStrike" kern="1200" dirty="0">
                          <a:solidFill>
                            <a:schemeClr val="accent1">
                              <a:lumMod val="75000"/>
                            </a:schemeClr>
                          </a:solidFill>
                          <a:effectLst/>
                          <a:latin typeface="+mn-lt"/>
                          <a:ea typeface="Open Sans" panose="020B0606030504020204" pitchFamily="34" charset="0"/>
                          <a:cs typeface="Open Sans" panose="020B0606030504020204" pitchFamily="34" charset="0"/>
                        </a:rPr>
                        <a:t>2.5%</a:t>
                      </a:r>
                    </a:p>
                  </a:txBody>
                  <a:tcPr anchor="ctr">
                    <a:solidFill>
                      <a:schemeClr val="bg2"/>
                    </a:solidFill>
                  </a:tcPr>
                </a:tc>
                <a:extLst>
                  <a:ext uri="{0D108BD9-81ED-4DB2-BD59-A6C34878D82A}">
                    <a16:rowId xmlns:a16="http://schemas.microsoft.com/office/drawing/2014/main" val="3556888239"/>
                  </a:ext>
                </a:extLst>
              </a:tr>
              <a:tr h="25908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CA" sz="1400" b="1" i="0" u="none" strike="noStrike" kern="1200" dirty="0">
                          <a:solidFill>
                            <a:srgbClr val="404040"/>
                          </a:solidFill>
                          <a:effectLst/>
                          <a:latin typeface="+mn-lt"/>
                          <a:ea typeface="Open Sans" panose="020B0606030504020204" pitchFamily="34" charset="0"/>
                          <a:cs typeface="Open Sans" panose="020B0606030504020204" pitchFamily="34" charset="0"/>
                        </a:rPr>
                        <a:t>Retail &amp; Others</a:t>
                      </a:r>
                    </a:p>
                  </a:txBody>
                  <a:tcPr anchor="ctr">
                    <a:solidFill>
                      <a:schemeClr val="bg1">
                        <a:lumMod val="75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CA" sz="1400" b="1" i="0" u="none" strike="noStrike" kern="1200" dirty="0">
                          <a:solidFill>
                            <a:srgbClr val="404040"/>
                          </a:solidFill>
                          <a:effectLst/>
                          <a:latin typeface="+mn-lt"/>
                          <a:ea typeface="Open Sans" panose="020B0606030504020204" pitchFamily="34" charset="0"/>
                          <a:cs typeface="Open Sans" panose="020B0606030504020204" pitchFamily="34" charset="0"/>
                        </a:rPr>
                        <a:t>64.2%</a:t>
                      </a:r>
                    </a:p>
                  </a:txBody>
                  <a:tcPr anchor="ctr">
                    <a:solidFill>
                      <a:schemeClr val="bg2"/>
                    </a:solidFill>
                  </a:tcPr>
                </a:tc>
                <a:extLst>
                  <a:ext uri="{0D108BD9-81ED-4DB2-BD59-A6C34878D82A}">
                    <a16:rowId xmlns:a16="http://schemas.microsoft.com/office/drawing/2014/main" val="2627655360"/>
                  </a:ext>
                </a:extLst>
              </a:tr>
            </a:tbl>
          </a:graphicData>
        </a:graphic>
      </p:graphicFrame>
      <p:grpSp>
        <p:nvGrpSpPr>
          <p:cNvPr id="2" name="Group 1">
            <a:extLst>
              <a:ext uri="{FF2B5EF4-FFF2-40B4-BE49-F238E27FC236}">
                <a16:creationId xmlns:a16="http://schemas.microsoft.com/office/drawing/2014/main" id="{22173591-E3A6-441F-94FC-33F992273891}"/>
              </a:ext>
            </a:extLst>
          </p:cNvPr>
          <p:cNvGrpSpPr/>
          <p:nvPr/>
        </p:nvGrpSpPr>
        <p:grpSpPr>
          <a:xfrm>
            <a:off x="684213" y="4176126"/>
            <a:ext cx="5510276" cy="1855327"/>
            <a:chOff x="339294" y="4236518"/>
            <a:chExt cx="5722108" cy="1855327"/>
          </a:xfrm>
        </p:grpSpPr>
        <p:sp>
          <p:nvSpPr>
            <p:cNvPr id="5" name="Arrow: Right 4">
              <a:extLst>
                <a:ext uri="{FF2B5EF4-FFF2-40B4-BE49-F238E27FC236}">
                  <a16:creationId xmlns:a16="http://schemas.microsoft.com/office/drawing/2014/main" id="{DC4458C0-7BB9-42CC-A1C0-8A2CEA3BA990}"/>
                </a:ext>
              </a:extLst>
            </p:cNvPr>
            <p:cNvSpPr/>
            <p:nvPr/>
          </p:nvSpPr>
          <p:spPr>
            <a:xfrm>
              <a:off x="2505543" y="4236518"/>
              <a:ext cx="3555859" cy="1855327"/>
            </a:xfrm>
            <a:prstGeom prst="rightArrow">
              <a:avLst>
                <a:gd name="adj1" fmla="val 75000"/>
                <a:gd name="adj2" fmla="val 50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8" name="Freeform: Shape 7">
              <a:extLst>
                <a:ext uri="{FF2B5EF4-FFF2-40B4-BE49-F238E27FC236}">
                  <a16:creationId xmlns:a16="http://schemas.microsoft.com/office/drawing/2014/main" id="{403C7732-68D3-447F-BD11-FB64B7C1ED9C}"/>
                </a:ext>
              </a:extLst>
            </p:cNvPr>
            <p:cNvSpPr/>
            <p:nvPr/>
          </p:nvSpPr>
          <p:spPr>
            <a:xfrm>
              <a:off x="339294" y="4236518"/>
              <a:ext cx="2183290" cy="1855327"/>
            </a:xfrm>
            <a:custGeom>
              <a:avLst/>
              <a:gdLst>
                <a:gd name="connsiteX0" fmla="*/ 0 w 2183290"/>
                <a:gd name="connsiteY0" fmla="*/ 309227 h 1855327"/>
                <a:gd name="connsiteX1" fmla="*/ 309227 w 2183290"/>
                <a:gd name="connsiteY1" fmla="*/ 0 h 1855327"/>
                <a:gd name="connsiteX2" fmla="*/ 1874063 w 2183290"/>
                <a:gd name="connsiteY2" fmla="*/ 0 h 1855327"/>
                <a:gd name="connsiteX3" fmla="*/ 2183290 w 2183290"/>
                <a:gd name="connsiteY3" fmla="*/ 309227 h 1855327"/>
                <a:gd name="connsiteX4" fmla="*/ 2183290 w 2183290"/>
                <a:gd name="connsiteY4" fmla="*/ 1546100 h 1855327"/>
                <a:gd name="connsiteX5" fmla="*/ 1874063 w 2183290"/>
                <a:gd name="connsiteY5" fmla="*/ 1855327 h 1855327"/>
                <a:gd name="connsiteX6" fmla="*/ 309227 w 2183290"/>
                <a:gd name="connsiteY6" fmla="*/ 1855327 h 1855327"/>
                <a:gd name="connsiteX7" fmla="*/ 0 w 2183290"/>
                <a:gd name="connsiteY7" fmla="*/ 1546100 h 1855327"/>
                <a:gd name="connsiteX8" fmla="*/ 0 w 2183290"/>
                <a:gd name="connsiteY8" fmla="*/ 309227 h 18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3290" h="1855327">
                  <a:moveTo>
                    <a:pt x="0" y="309227"/>
                  </a:moveTo>
                  <a:cubicBezTo>
                    <a:pt x="0" y="138446"/>
                    <a:pt x="138446" y="0"/>
                    <a:pt x="309227" y="0"/>
                  </a:cubicBezTo>
                  <a:lnTo>
                    <a:pt x="1874063" y="0"/>
                  </a:lnTo>
                  <a:cubicBezTo>
                    <a:pt x="2044844" y="0"/>
                    <a:pt x="2183290" y="138446"/>
                    <a:pt x="2183290" y="309227"/>
                  </a:cubicBezTo>
                  <a:lnTo>
                    <a:pt x="2183290" y="1546100"/>
                  </a:lnTo>
                  <a:cubicBezTo>
                    <a:pt x="2183290" y="1716881"/>
                    <a:pt x="2044844" y="1855327"/>
                    <a:pt x="1874063" y="1855327"/>
                  </a:cubicBezTo>
                  <a:lnTo>
                    <a:pt x="309227" y="1855327"/>
                  </a:lnTo>
                  <a:cubicBezTo>
                    <a:pt x="138446" y="1855327"/>
                    <a:pt x="0" y="1716881"/>
                    <a:pt x="0" y="1546100"/>
                  </a:cubicBezTo>
                  <a:lnTo>
                    <a:pt x="0" y="30922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3910" tIns="117240" rIns="143910" bIns="117240" numCol="1" spcCol="1270" anchor="ctr" anchorCtr="0">
              <a:noAutofit/>
            </a:bodyPr>
            <a:lstStyle/>
            <a:p>
              <a:pPr marL="0" lvl="0" indent="0" algn="ctr" defTabSz="622300">
                <a:lnSpc>
                  <a:spcPct val="90000"/>
                </a:lnSpc>
                <a:spcBef>
                  <a:spcPct val="0"/>
                </a:spcBef>
                <a:spcAft>
                  <a:spcPct val="35000"/>
                </a:spcAft>
                <a:buNone/>
              </a:pPr>
              <a:r>
                <a:rPr lang="en-US" sz="2000" b="1" kern="1200" dirty="0"/>
                <a:t>TSX-V Listed</a:t>
              </a:r>
            </a:p>
            <a:p>
              <a:pPr marL="0" lvl="0" indent="0" algn="ctr" defTabSz="622300">
                <a:lnSpc>
                  <a:spcPct val="90000"/>
                </a:lnSpc>
                <a:spcBef>
                  <a:spcPct val="0"/>
                </a:spcBef>
                <a:spcAft>
                  <a:spcPct val="35000"/>
                </a:spcAft>
                <a:buNone/>
              </a:pPr>
              <a:r>
                <a:rPr lang="en-US" sz="2000" b="1" kern="1200" dirty="0"/>
                <a:t>GPLY</a:t>
              </a:r>
            </a:p>
            <a:p>
              <a:pPr marL="0" lvl="0" indent="0" algn="ctr" defTabSz="622300">
                <a:lnSpc>
                  <a:spcPct val="90000"/>
                </a:lnSpc>
                <a:spcBef>
                  <a:spcPct val="0"/>
                </a:spcBef>
                <a:spcAft>
                  <a:spcPct val="35000"/>
                </a:spcAft>
                <a:buNone/>
              </a:pPr>
              <a:r>
                <a:rPr lang="en-US" sz="2000" kern="1200" dirty="0"/>
                <a:t>March 2018</a:t>
              </a:r>
            </a:p>
            <a:p>
              <a:pPr marL="0" lvl="0" indent="0" algn="ctr" defTabSz="622300">
                <a:lnSpc>
                  <a:spcPct val="90000"/>
                </a:lnSpc>
                <a:spcBef>
                  <a:spcPct val="0"/>
                </a:spcBef>
                <a:spcAft>
                  <a:spcPct val="35000"/>
                </a:spcAft>
                <a:buNone/>
              </a:pPr>
              <a:endParaRPr lang="en-US" sz="1400" b="1" kern="1200" dirty="0">
                <a:latin typeface="Open Sans" panose="020B0606030504020204"/>
              </a:endParaRPr>
            </a:p>
          </p:txBody>
        </p:sp>
      </p:grpSp>
      <p:sp>
        <p:nvSpPr>
          <p:cNvPr id="13" name="TextBox 12">
            <a:extLst>
              <a:ext uri="{FF2B5EF4-FFF2-40B4-BE49-F238E27FC236}">
                <a16:creationId xmlns:a16="http://schemas.microsoft.com/office/drawing/2014/main" id="{8F39457F-E78A-4D6D-BD4F-268813EE94A1}"/>
              </a:ext>
            </a:extLst>
          </p:cNvPr>
          <p:cNvSpPr txBox="1"/>
          <p:nvPr/>
        </p:nvSpPr>
        <p:spPr>
          <a:xfrm flipH="1">
            <a:off x="2917153" y="4501873"/>
            <a:ext cx="3132196" cy="1308050"/>
          </a:xfrm>
          <a:prstGeom prst="rect">
            <a:avLst/>
          </a:prstGeom>
          <a:noFill/>
        </p:spPr>
        <p:txBody>
          <a:bodyPr wrap="square" rtlCol="0">
            <a:spAutoFit/>
          </a:bodyPr>
          <a:lstStyle/>
          <a:p>
            <a:pPr>
              <a:spcAft>
                <a:spcPts val="600"/>
              </a:spcAft>
            </a:pPr>
            <a:r>
              <a:rPr lang="en-US" sz="1600" b="1" dirty="0"/>
              <a:t>Key Strategic Investors </a:t>
            </a:r>
          </a:p>
          <a:p>
            <a:pPr marL="174625" indent="-174625">
              <a:spcAft>
                <a:spcPts val="600"/>
              </a:spcAft>
              <a:buFont typeface="Arial" panose="020B0604020202020204" pitchFamily="34" charset="0"/>
              <a:buChar char="•"/>
            </a:pPr>
            <a:r>
              <a:rPr lang="en-US" sz="1600" dirty="0"/>
              <a:t>Sandstorm Gold Ltd. </a:t>
            </a:r>
          </a:p>
          <a:p>
            <a:pPr marL="174625" indent="-174625">
              <a:spcAft>
                <a:spcPts val="600"/>
              </a:spcAft>
              <a:buFont typeface="Arial" panose="020B0604020202020204" pitchFamily="34" charset="0"/>
              <a:buChar char="•"/>
            </a:pPr>
            <a:r>
              <a:rPr lang="en-US" sz="1600" dirty="0"/>
              <a:t>JDS Energy &amp; Mining Inc.</a:t>
            </a:r>
          </a:p>
          <a:p>
            <a:pPr marL="174625" indent="-174625">
              <a:spcAft>
                <a:spcPts val="600"/>
              </a:spcAft>
              <a:buFont typeface="Arial" panose="020B0604020202020204" pitchFamily="34" charset="0"/>
              <a:buChar char="•"/>
            </a:pPr>
            <a:r>
              <a:rPr lang="en-US" sz="1600" dirty="0"/>
              <a:t>SSR Mining Inc.</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276287" y="995798"/>
            <a:ext cx="5228356" cy="2855635"/>
          </a:xfrm>
          <a:prstGeom prst="rect">
            <a:avLst/>
          </a:prstGeom>
          <a:ln w="9525">
            <a:solidFill>
              <a:schemeClr val="bg1">
                <a:lumMod val="50000"/>
              </a:schemeClr>
            </a:solidFill>
          </a:ln>
        </p:spPr>
      </p:pic>
      <p:sp>
        <p:nvSpPr>
          <p:cNvPr id="9" name="TextBox 8">
            <a:extLst>
              <a:ext uri="{FF2B5EF4-FFF2-40B4-BE49-F238E27FC236}">
                <a16:creationId xmlns:a16="http://schemas.microsoft.com/office/drawing/2014/main" id="{608E2D69-A9F2-4986-88C1-2D2F4218895D}"/>
              </a:ext>
            </a:extLst>
          </p:cNvPr>
          <p:cNvSpPr txBox="1"/>
          <p:nvPr/>
        </p:nvSpPr>
        <p:spPr>
          <a:xfrm>
            <a:off x="7739270" y="1035554"/>
            <a:ext cx="2703443" cy="369332"/>
          </a:xfrm>
          <a:prstGeom prst="rect">
            <a:avLst/>
          </a:prstGeom>
          <a:noFill/>
          <a:ln>
            <a:noFill/>
          </a:ln>
        </p:spPr>
        <p:txBody>
          <a:bodyPr wrap="square" rtlCol="0">
            <a:spAutoFit/>
          </a:bodyPr>
          <a:lstStyle/>
          <a:p>
            <a:r>
              <a:rPr lang="en-AU" dirty="0"/>
              <a:t>GPLY 12 month price graph</a:t>
            </a:r>
          </a:p>
        </p:txBody>
      </p:sp>
    </p:spTree>
    <p:extLst>
      <p:ext uri="{BB962C8B-B14F-4D97-AF65-F5344CB8AC3E}">
        <p14:creationId xmlns:p14="http://schemas.microsoft.com/office/powerpoint/2010/main" val="117022232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99DFDBD-5E2D-42EC-8B5F-9232712503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314450" y="1009303"/>
            <a:ext cx="9636492" cy="5277197"/>
          </a:xfrm>
          <a:prstGeom prst="rect">
            <a:avLst/>
          </a:prstGeom>
          <a:ln w="3175">
            <a:solidFill>
              <a:srgbClr val="000000"/>
            </a:solidFill>
          </a:ln>
        </p:spPr>
      </p:pic>
      <p:sp>
        <p:nvSpPr>
          <p:cNvPr id="12" name="Rectangle 11"/>
          <p:cNvSpPr/>
          <p:nvPr/>
        </p:nvSpPr>
        <p:spPr>
          <a:xfrm>
            <a:off x="1411014" y="3785541"/>
            <a:ext cx="2532336" cy="95646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Slide Number Placeholder 1">
            <a:extLst>
              <a:ext uri="{FF2B5EF4-FFF2-40B4-BE49-F238E27FC236}">
                <a16:creationId xmlns:a16="http://schemas.microsoft.com/office/drawing/2014/main" id="{CD713A49-E4A1-45A7-BE08-013A7746FBC1}"/>
              </a:ext>
            </a:extLst>
          </p:cNvPr>
          <p:cNvSpPr>
            <a:spLocks noGrp="1"/>
          </p:cNvSpPr>
          <p:nvPr>
            <p:ph type="sldNum" sz="quarter" idx="11"/>
          </p:nvPr>
        </p:nvSpPr>
        <p:spPr/>
        <p:txBody>
          <a:bodyPr/>
          <a:lstStyle/>
          <a:p>
            <a:fld id="{7C035D95-056A-A84F-96E8-BC8C9E4BC1BB}" type="slidenum">
              <a:rPr lang="en-US" smtClean="0"/>
              <a:pPr/>
              <a:t>6</a:t>
            </a:fld>
            <a:endParaRPr lang="en-US" dirty="0"/>
          </a:p>
        </p:txBody>
      </p:sp>
      <p:sp>
        <p:nvSpPr>
          <p:cNvPr id="8" name="Rectangle 7">
            <a:extLst>
              <a:ext uri="{FF2B5EF4-FFF2-40B4-BE49-F238E27FC236}">
                <a16:creationId xmlns:a16="http://schemas.microsoft.com/office/drawing/2014/main" id="{C9469B48-A624-4127-8847-0B1F3248FB78}"/>
              </a:ext>
            </a:extLst>
          </p:cNvPr>
          <p:cNvSpPr/>
          <p:nvPr/>
        </p:nvSpPr>
        <p:spPr>
          <a:xfrm>
            <a:off x="339292" y="140686"/>
            <a:ext cx="10895725" cy="430887"/>
          </a:xfrm>
          <a:prstGeom prst="rect">
            <a:avLst/>
          </a:prstGeom>
        </p:spPr>
        <p:txBody>
          <a:bodyPr wrap="square" lIns="0">
            <a:spAutoFit/>
          </a:bodyPr>
          <a:lstStyle/>
          <a:p>
            <a:r>
              <a:rPr lang="en-US" sz="2200" dirty="0">
                <a:solidFill>
                  <a:srgbClr val="F5DE8A"/>
                </a:solidFill>
                <a:latin typeface="Open Sans Condensed" panose="020B0806030504020204" pitchFamily="34" charset="0"/>
                <a:ea typeface="Open Sans Condensed" panose="020B0806030504020204" pitchFamily="34" charset="0"/>
                <a:cs typeface="Open Sans Condensed" panose="020B0806030504020204" pitchFamily="34" charset="0"/>
              </a:rPr>
              <a:t>ATTRACTIVE 250 Sq. Km PORTFOLIO IN THE ROSARIO Au Ag MINING DISTRICT   </a:t>
            </a:r>
          </a:p>
        </p:txBody>
      </p:sp>
      <p:pic>
        <p:nvPicPr>
          <p:cNvPr id="11" name="Picture 10">
            <a:extLst>
              <a:ext uri="{FF2B5EF4-FFF2-40B4-BE49-F238E27FC236}">
                <a16:creationId xmlns:a16="http://schemas.microsoft.com/office/drawing/2014/main" id="{2DF93F0A-932B-4CA3-851E-2D49BDC71CF9}"/>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055428" y="4824498"/>
            <a:ext cx="342110" cy="125242"/>
          </a:xfrm>
          <a:prstGeom prst="rect">
            <a:avLst/>
          </a:prstGeom>
        </p:spPr>
      </p:pic>
      <p:cxnSp>
        <p:nvCxnSpPr>
          <p:cNvPr id="13" name="Straight Connector 12">
            <a:extLst>
              <a:ext uri="{FF2B5EF4-FFF2-40B4-BE49-F238E27FC236}">
                <a16:creationId xmlns:a16="http://schemas.microsoft.com/office/drawing/2014/main" id="{14B55E92-D52E-416F-AD75-C682B9B7C9C6}"/>
              </a:ext>
            </a:extLst>
          </p:cNvPr>
          <p:cNvCxnSpPr>
            <a:cxnSpLocks/>
            <a:stCxn id="11" idx="0"/>
            <a:endCxn id="11" idx="2"/>
          </p:cNvCxnSpPr>
          <p:nvPr/>
        </p:nvCxnSpPr>
        <p:spPr>
          <a:xfrm>
            <a:off x="8226483" y="4824498"/>
            <a:ext cx="0" cy="12524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9E13ECA-DDAD-4303-88ED-87C18ECA9652}"/>
              </a:ext>
            </a:extLst>
          </p:cNvPr>
          <p:cNvCxnSpPr>
            <a:cxnSpLocks/>
          </p:cNvCxnSpPr>
          <p:nvPr/>
        </p:nvCxnSpPr>
        <p:spPr>
          <a:xfrm flipV="1">
            <a:off x="8397538" y="3724056"/>
            <a:ext cx="748416" cy="1024621"/>
          </a:xfrm>
          <a:prstGeom prst="line">
            <a:avLst/>
          </a:prstGeom>
          <a:ln w="28575">
            <a:solidFill>
              <a:srgbClr val="0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14B42CB-80EF-4555-98A9-8CE595BC3AFD}"/>
              </a:ext>
            </a:extLst>
          </p:cNvPr>
          <p:cNvSpPr txBox="1"/>
          <p:nvPr/>
        </p:nvSpPr>
        <p:spPr>
          <a:xfrm>
            <a:off x="8141153" y="2600325"/>
            <a:ext cx="3189473" cy="1200329"/>
          </a:xfrm>
          <a:prstGeom prst="rect">
            <a:avLst/>
          </a:prstGeom>
          <a:noFill/>
          <a:ln w="28575">
            <a:noFill/>
          </a:ln>
        </p:spPr>
        <p:txBody>
          <a:bodyPr wrap="square" rtlCol="0">
            <a:spAutoFit/>
          </a:bodyPr>
          <a:lstStyle/>
          <a:p>
            <a:r>
              <a:rPr lang="en-CA" b="1" u="sng" dirty="0">
                <a:solidFill>
                  <a:srgbClr val="FF0000"/>
                </a:solidFill>
              </a:rPr>
              <a:t>SAN MARCIAL PROJECT</a:t>
            </a:r>
          </a:p>
          <a:p>
            <a:r>
              <a:rPr lang="en-CA" b="1" dirty="0">
                <a:solidFill>
                  <a:srgbClr val="FF0000"/>
                </a:solidFill>
              </a:rPr>
              <a:t>RESOURCE EXPANSION</a:t>
            </a:r>
          </a:p>
          <a:p>
            <a:r>
              <a:rPr lang="en-CA" b="1" dirty="0">
                <a:solidFill>
                  <a:srgbClr val="FF0000"/>
                </a:solidFill>
              </a:rPr>
              <a:t>High-Grade Ag Open </a:t>
            </a:r>
            <a:br>
              <a:rPr lang="en-CA" b="1" dirty="0">
                <a:solidFill>
                  <a:srgbClr val="FF0000"/>
                </a:solidFill>
              </a:rPr>
            </a:br>
            <a:r>
              <a:rPr lang="en-CA" b="1" dirty="0">
                <a:solidFill>
                  <a:srgbClr val="FF0000"/>
                </a:solidFill>
              </a:rPr>
              <a:t>Pit Target</a:t>
            </a:r>
          </a:p>
        </p:txBody>
      </p:sp>
      <p:sp>
        <p:nvSpPr>
          <p:cNvPr id="4" name="Rectangle 3">
            <a:extLst>
              <a:ext uri="{FF2B5EF4-FFF2-40B4-BE49-F238E27FC236}">
                <a16:creationId xmlns:a16="http://schemas.microsoft.com/office/drawing/2014/main" id="{E1DD6C97-D459-4CFC-838B-7B26FEDCE4AE}"/>
              </a:ext>
            </a:extLst>
          </p:cNvPr>
          <p:cNvSpPr/>
          <p:nvPr/>
        </p:nvSpPr>
        <p:spPr>
          <a:xfrm>
            <a:off x="8055428" y="4824498"/>
            <a:ext cx="342110" cy="125242"/>
          </a:xfrm>
          <a:prstGeom prst="rect">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TextBox 14">
            <a:extLst>
              <a:ext uri="{FF2B5EF4-FFF2-40B4-BE49-F238E27FC236}">
                <a16:creationId xmlns:a16="http://schemas.microsoft.com/office/drawing/2014/main" id="{FED35371-0C78-433A-8DFB-90CF0AC22324}"/>
              </a:ext>
            </a:extLst>
          </p:cNvPr>
          <p:cNvSpPr txBox="1"/>
          <p:nvPr/>
        </p:nvSpPr>
        <p:spPr>
          <a:xfrm>
            <a:off x="1496200" y="3909702"/>
            <a:ext cx="2447150" cy="738664"/>
          </a:xfrm>
          <a:prstGeom prst="rect">
            <a:avLst/>
          </a:prstGeom>
          <a:noFill/>
        </p:spPr>
        <p:txBody>
          <a:bodyPr wrap="square" rtlCol="0">
            <a:spAutoFit/>
          </a:bodyPr>
          <a:lstStyle/>
          <a:p>
            <a:r>
              <a:rPr lang="en-CA" sz="1400" b="1" dirty="0">
                <a:solidFill>
                  <a:schemeClr val="accent4">
                    <a:lumMod val="50000"/>
                  </a:schemeClr>
                </a:solidFill>
              </a:rPr>
              <a:t>STRATEGIC PORTFOLIO IN MULTI-MILLION OUNCE HISTORICAL MINING DISTRICT </a:t>
            </a:r>
          </a:p>
        </p:txBody>
      </p:sp>
      <p:sp>
        <p:nvSpPr>
          <p:cNvPr id="3" name="Rectangle 2">
            <a:extLst>
              <a:ext uri="{FF2B5EF4-FFF2-40B4-BE49-F238E27FC236}">
                <a16:creationId xmlns:a16="http://schemas.microsoft.com/office/drawing/2014/main" id="{66D28DE2-8EE3-444C-BE5B-4E8C15A615E5}"/>
              </a:ext>
            </a:extLst>
          </p:cNvPr>
          <p:cNvSpPr/>
          <p:nvPr/>
        </p:nvSpPr>
        <p:spPr>
          <a:xfrm>
            <a:off x="8055428" y="4768663"/>
            <a:ext cx="342110" cy="181077"/>
          </a:xfrm>
          <a:prstGeom prst="rect">
            <a:avLst/>
          </a:prstGeom>
          <a:solidFill>
            <a:srgbClr val="CC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F13EAD7-C23A-4A82-A4A7-04EEA6B66C6F}"/>
              </a:ext>
            </a:extLst>
          </p:cNvPr>
          <p:cNvPicPr>
            <a:picLocks noChangeAspect="1"/>
          </p:cNvPicPr>
          <p:nvPr/>
        </p:nvPicPr>
        <p:blipFill>
          <a:blip r:embed="rId5"/>
          <a:stretch>
            <a:fillRect/>
          </a:stretch>
        </p:blipFill>
        <p:spPr>
          <a:xfrm>
            <a:off x="4994325" y="3785541"/>
            <a:ext cx="1128051" cy="526646"/>
          </a:xfrm>
          <a:prstGeom prst="rect">
            <a:avLst/>
          </a:prstGeom>
          <a:ln>
            <a:noFill/>
          </a:ln>
        </p:spPr>
      </p:pic>
      <p:pic>
        <p:nvPicPr>
          <p:cNvPr id="7" name="Picture 6">
            <a:extLst>
              <a:ext uri="{FF2B5EF4-FFF2-40B4-BE49-F238E27FC236}">
                <a16:creationId xmlns:a16="http://schemas.microsoft.com/office/drawing/2014/main" id="{AEF69A9F-47BF-495D-8E42-CB8AEB32F8BF}"/>
              </a:ext>
            </a:extLst>
          </p:cNvPr>
          <p:cNvPicPr>
            <a:picLocks noChangeAspect="1"/>
          </p:cNvPicPr>
          <p:nvPr/>
        </p:nvPicPr>
        <p:blipFill>
          <a:blip r:embed="rId6"/>
          <a:stretch>
            <a:fillRect/>
          </a:stretch>
        </p:blipFill>
        <p:spPr>
          <a:xfrm>
            <a:off x="5922270" y="4312187"/>
            <a:ext cx="200106" cy="277420"/>
          </a:xfrm>
          <a:prstGeom prst="rect">
            <a:avLst/>
          </a:prstGeom>
        </p:spPr>
      </p:pic>
      <p:pic>
        <p:nvPicPr>
          <p:cNvPr id="20" name="Picture 19">
            <a:extLst>
              <a:ext uri="{FF2B5EF4-FFF2-40B4-BE49-F238E27FC236}">
                <a16:creationId xmlns:a16="http://schemas.microsoft.com/office/drawing/2014/main" id="{CFBD4D0D-9ACB-4C4E-BD5E-14500B936D25}"/>
              </a:ext>
            </a:extLst>
          </p:cNvPr>
          <p:cNvPicPr>
            <a:picLocks noChangeAspect="1"/>
          </p:cNvPicPr>
          <p:nvPr/>
        </p:nvPicPr>
        <p:blipFill>
          <a:blip r:embed="rId6"/>
          <a:stretch>
            <a:fillRect/>
          </a:stretch>
        </p:blipFill>
        <p:spPr>
          <a:xfrm>
            <a:off x="6074670" y="4464587"/>
            <a:ext cx="200106" cy="277420"/>
          </a:xfrm>
          <a:prstGeom prst="rect">
            <a:avLst/>
          </a:prstGeom>
        </p:spPr>
      </p:pic>
      <p:grpSp>
        <p:nvGrpSpPr>
          <p:cNvPr id="66" name="Group 65">
            <a:extLst>
              <a:ext uri="{FF2B5EF4-FFF2-40B4-BE49-F238E27FC236}">
                <a16:creationId xmlns:a16="http://schemas.microsoft.com/office/drawing/2014/main" id="{6799A3D9-A927-49CC-8749-C0A26825E4C4}"/>
              </a:ext>
            </a:extLst>
          </p:cNvPr>
          <p:cNvGrpSpPr/>
          <p:nvPr/>
        </p:nvGrpSpPr>
        <p:grpSpPr>
          <a:xfrm>
            <a:off x="6412117" y="4788434"/>
            <a:ext cx="124485" cy="296501"/>
            <a:chOff x="6412117" y="4759859"/>
            <a:chExt cx="124485" cy="296501"/>
          </a:xfrm>
        </p:grpSpPr>
        <p:cxnSp>
          <p:nvCxnSpPr>
            <p:cNvPr id="29" name="Straight Connector 28">
              <a:extLst>
                <a:ext uri="{FF2B5EF4-FFF2-40B4-BE49-F238E27FC236}">
                  <a16:creationId xmlns:a16="http://schemas.microsoft.com/office/drawing/2014/main" id="{71BCB306-EF0B-4812-8049-DDDFDF9A1562}"/>
                </a:ext>
              </a:extLst>
            </p:cNvPr>
            <p:cNvCxnSpPr/>
            <p:nvPr/>
          </p:nvCxnSpPr>
          <p:spPr>
            <a:xfrm>
              <a:off x="6536602" y="4759859"/>
              <a:ext cx="0" cy="9868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0F31CA8-FD25-4A41-A5F2-8E1980A1AB1C}"/>
                </a:ext>
              </a:extLst>
            </p:cNvPr>
            <p:cNvCxnSpPr/>
            <p:nvPr/>
          </p:nvCxnSpPr>
          <p:spPr>
            <a:xfrm flipH="1">
              <a:off x="6412117" y="4858544"/>
              <a:ext cx="124485"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F0404E1-97F6-49AB-8927-CF70E137017A}"/>
                </a:ext>
              </a:extLst>
            </p:cNvPr>
            <p:cNvCxnSpPr/>
            <p:nvPr/>
          </p:nvCxnSpPr>
          <p:spPr>
            <a:xfrm>
              <a:off x="6412117" y="4858544"/>
              <a:ext cx="0" cy="9596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BA856D0-C9B9-470E-A630-F66EF55A6390}"/>
                </a:ext>
              </a:extLst>
            </p:cNvPr>
            <p:cNvCxnSpPr/>
            <p:nvPr/>
          </p:nvCxnSpPr>
          <p:spPr>
            <a:xfrm>
              <a:off x="6412117" y="4954509"/>
              <a:ext cx="124485"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E21DB47-D9E8-4AF2-9011-C504AE9EDD76}"/>
                </a:ext>
              </a:extLst>
            </p:cNvPr>
            <p:cNvCxnSpPr/>
            <p:nvPr/>
          </p:nvCxnSpPr>
          <p:spPr>
            <a:xfrm>
              <a:off x="6536602" y="4972616"/>
              <a:ext cx="0" cy="83744"/>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17D588BF-FD75-4CAA-9DAD-14377613BB0F}"/>
              </a:ext>
            </a:extLst>
          </p:cNvPr>
          <p:cNvGrpSpPr/>
          <p:nvPr/>
        </p:nvGrpSpPr>
        <p:grpSpPr>
          <a:xfrm>
            <a:off x="5968497" y="4742007"/>
            <a:ext cx="568105" cy="342928"/>
            <a:chOff x="5968497" y="4713432"/>
            <a:chExt cx="568105" cy="342928"/>
          </a:xfrm>
        </p:grpSpPr>
        <p:cxnSp>
          <p:nvCxnSpPr>
            <p:cNvPr id="39" name="Straight Connector 38">
              <a:extLst>
                <a:ext uri="{FF2B5EF4-FFF2-40B4-BE49-F238E27FC236}">
                  <a16:creationId xmlns:a16="http://schemas.microsoft.com/office/drawing/2014/main" id="{30DC380C-8347-4586-B5D5-63F3EFA21E52}"/>
                </a:ext>
              </a:extLst>
            </p:cNvPr>
            <p:cNvCxnSpPr/>
            <p:nvPr/>
          </p:nvCxnSpPr>
          <p:spPr>
            <a:xfrm flipH="1">
              <a:off x="6293420" y="5056360"/>
              <a:ext cx="243182"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C585E19-A399-4FD7-9A03-4D74EC57DD39}"/>
                </a:ext>
              </a:extLst>
            </p:cNvPr>
            <p:cNvCxnSpPr/>
            <p:nvPr/>
          </p:nvCxnSpPr>
          <p:spPr>
            <a:xfrm flipV="1">
              <a:off x="6293420" y="5014488"/>
              <a:ext cx="0" cy="4187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911E3FA-D724-46F5-88B9-1494A3B87CC6}"/>
                </a:ext>
              </a:extLst>
            </p:cNvPr>
            <p:cNvCxnSpPr/>
            <p:nvPr/>
          </p:nvCxnSpPr>
          <p:spPr>
            <a:xfrm flipH="1">
              <a:off x="6210677" y="5014488"/>
              <a:ext cx="82743"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97BBF06-2D7B-4B97-B17C-2C6A3BCBE5B5}"/>
                </a:ext>
              </a:extLst>
            </p:cNvPr>
            <p:cNvCxnSpPr>
              <a:cxnSpLocks/>
            </p:cNvCxnSpPr>
            <p:nvPr/>
          </p:nvCxnSpPr>
          <p:spPr>
            <a:xfrm flipV="1">
              <a:off x="6210677" y="4954509"/>
              <a:ext cx="0" cy="5998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7FABD04F-3A3D-481E-859D-20458EF3CD00}"/>
                </a:ext>
              </a:extLst>
            </p:cNvPr>
            <p:cNvGrpSpPr/>
            <p:nvPr/>
          </p:nvGrpSpPr>
          <p:grpSpPr>
            <a:xfrm>
              <a:off x="5968497" y="4713432"/>
              <a:ext cx="568105" cy="241077"/>
              <a:chOff x="5968497" y="4713432"/>
              <a:chExt cx="568105" cy="241077"/>
            </a:xfrm>
          </p:grpSpPr>
          <p:grpSp>
            <p:nvGrpSpPr>
              <p:cNvPr id="63" name="Group 62">
                <a:extLst>
                  <a:ext uri="{FF2B5EF4-FFF2-40B4-BE49-F238E27FC236}">
                    <a16:creationId xmlns:a16="http://schemas.microsoft.com/office/drawing/2014/main" id="{D0D266D8-C029-4D6D-941F-8EEE93234EF2}"/>
                  </a:ext>
                </a:extLst>
              </p:cNvPr>
              <p:cNvGrpSpPr/>
              <p:nvPr/>
            </p:nvGrpSpPr>
            <p:grpSpPr>
              <a:xfrm>
                <a:off x="6210677" y="4713432"/>
                <a:ext cx="325925" cy="46427"/>
                <a:chOff x="6210677" y="4713432"/>
                <a:chExt cx="325925" cy="46427"/>
              </a:xfrm>
            </p:grpSpPr>
            <p:cxnSp>
              <p:nvCxnSpPr>
                <p:cNvPr id="21" name="Straight Connector 20">
                  <a:extLst>
                    <a:ext uri="{FF2B5EF4-FFF2-40B4-BE49-F238E27FC236}">
                      <a16:creationId xmlns:a16="http://schemas.microsoft.com/office/drawing/2014/main" id="{8F177BA2-6965-4E2F-85FA-06DDBDC59044}"/>
                    </a:ext>
                  </a:extLst>
                </p:cNvPr>
                <p:cNvCxnSpPr/>
                <p:nvPr/>
              </p:nvCxnSpPr>
              <p:spPr>
                <a:xfrm flipV="1">
                  <a:off x="6210677" y="4713432"/>
                  <a:ext cx="0" cy="46427"/>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880EF65-C573-4E31-BB18-7B03B029E1E5}"/>
                    </a:ext>
                  </a:extLst>
                </p:cNvPr>
                <p:cNvCxnSpPr>
                  <a:cxnSpLocks/>
                </p:cNvCxnSpPr>
                <p:nvPr/>
              </p:nvCxnSpPr>
              <p:spPr>
                <a:xfrm>
                  <a:off x="6210677" y="4713432"/>
                  <a:ext cx="201440"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E523A81-FD58-41BF-A8AF-FC245EB01A1E}"/>
                    </a:ext>
                  </a:extLst>
                </p:cNvPr>
                <p:cNvCxnSpPr/>
                <p:nvPr/>
              </p:nvCxnSpPr>
              <p:spPr>
                <a:xfrm>
                  <a:off x="6412117" y="4713432"/>
                  <a:ext cx="0" cy="46427"/>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22FDF56-4784-485F-ABA2-2CCFEE5B8153}"/>
                    </a:ext>
                  </a:extLst>
                </p:cNvPr>
                <p:cNvCxnSpPr/>
                <p:nvPr/>
              </p:nvCxnSpPr>
              <p:spPr>
                <a:xfrm>
                  <a:off x="6412117" y="4759859"/>
                  <a:ext cx="124485"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6026BD9C-07BB-44A8-9F18-57BC5DFDD287}"/>
                  </a:ext>
                </a:extLst>
              </p:cNvPr>
              <p:cNvGrpSpPr/>
              <p:nvPr/>
            </p:nvGrpSpPr>
            <p:grpSpPr>
              <a:xfrm>
                <a:off x="5968497" y="4759859"/>
                <a:ext cx="242180" cy="194650"/>
                <a:chOff x="5968497" y="4759859"/>
                <a:chExt cx="242180" cy="194650"/>
              </a:xfrm>
            </p:grpSpPr>
            <p:cxnSp>
              <p:nvCxnSpPr>
                <p:cNvPr id="48" name="Straight Connector 47">
                  <a:extLst>
                    <a:ext uri="{FF2B5EF4-FFF2-40B4-BE49-F238E27FC236}">
                      <a16:creationId xmlns:a16="http://schemas.microsoft.com/office/drawing/2014/main" id="{2DE73B38-DADA-4731-BCEB-1EC80134E90D}"/>
                    </a:ext>
                  </a:extLst>
                </p:cNvPr>
                <p:cNvCxnSpPr/>
                <p:nvPr/>
              </p:nvCxnSpPr>
              <p:spPr>
                <a:xfrm flipH="1">
                  <a:off x="6040925" y="4954509"/>
                  <a:ext cx="169752"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AB1A1D0-117A-43FB-AF42-499C29F43591}"/>
                    </a:ext>
                  </a:extLst>
                </p:cNvPr>
                <p:cNvCxnSpPr/>
                <p:nvPr/>
              </p:nvCxnSpPr>
              <p:spPr>
                <a:xfrm flipV="1">
                  <a:off x="6040925" y="4906526"/>
                  <a:ext cx="0" cy="4798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B7A12F7-A272-4A8D-B732-600DBE7A4897}"/>
                    </a:ext>
                  </a:extLst>
                </p:cNvPr>
                <p:cNvCxnSpPr>
                  <a:cxnSpLocks/>
                </p:cNvCxnSpPr>
                <p:nvPr/>
              </p:nvCxnSpPr>
              <p:spPr>
                <a:xfrm flipH="1">
                  <a:off x="5968497" y="4906526"/>
                  <a:ext cx="7242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58C945F8-DCAD-4CD9-B7B0-81DBECBBBED4}"/>
                    </a:ext>
                  </a:extLst>
                </p:cNvPr>
                <p:cNvGrpSpPr/>
                <p:nvPr/>
              </p:nvGrpSpPr>
              <p:grpSpPr>
                <a:xfrm>
                  <a:off x="5968497" y="4759859"/>
                  <a:ext cx="242180" cy="146667"/>
                  <a:chOff x="5968497" y="4759859"/>
                  <a:chExt cx="242180" cy="146667"/>
                </a:xfrm>
              </p:grpSpPr>
              <p:cxnSp>
                <p:nvCxnSpPr>
                  <p:cNvPr id="10" name="Straight Connector 9">
                    <a:extLst>
                      <a:ext uri="{FF2B5EF4-FFF2-40B4-BE49-F238E27FC236}">
                        <a16:creationId xmlns:a16="http://schemas.microsoft.com/office/drawing/2014/main" id="{5EB2BB42-A8F0-45BF-B5FA-EC258F822A29}"/>
                      </a:ext>
                    </a:extLst>
                  </p:cNvPr>
                  <p:cNvCxnSpPr>
                    <a:cxnSpLocks/>
                  </p:cNvCxnSpPr>
                  <p:nvPr/>
                </p:nvCxnSpPr>
                <p:spPr>
                  <a:xfrm>
                    <a:off x="5968497" y="4759859"/>
                    <a:ext cx="242180"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532A021-2FC0-46A2-838E-C6F408ED01C6}"/>
                      </a:ext>
                    </a:extLst>
                  </p:cNvPr>
                  <p:cNvCxnSpPr>
                    <a:cxnSpLocks/>
                  </p:cNvCxnSpPr>
                  <p:nvPr/>
                </p:nvCxnSpPr>
                <p:spPr>
                  <a:xfrm flipV="1">
                    <a:off x="5968497" y="4759859"/>
                    <a:ext cx="0" cy="146667"/>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grpSp>
        </p:grpSp>
      </p:grpSp>
      <p:sp>
        <p:nvSpPr>
          <p:cNvPr id="67" name="Rectangle 66">
            <a:extLst>
              <a:ext uri="{FF2B5EF4-FFF2-40B4-BE49-F238E27FC236}">
                <a16:creationId xmlns:a16="http://schemas.microsoft.com/office/drawing/2014/main" id="{AD669A46-1F18-432F-B7D3-CD9D4B54C35D}"/>
              </a:ext>
            </a:extLst>
          </p:cNvPr>
          <p:cNvSpPr/>
          <p:nvPr/>
        </p:nvSpPr>
        <p:spPr>
          <a:xfrm>
            <a:off x="5959241" y="4801985"/>
            <a:ext cx="452876" cy="133116"/>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FFBE9C9A-4875-4CB9-8925-B8F9AE12836F}"/>
              </a:ext>
            </a:extLst>
          </p:cNvPr>
          <p:cNvSpPr/>
          <p:nvPr/>
        </p:nvSpPr>
        <p:spPr>
          <a:xfrm>
            <a:off x="6312751" y="4988969"/>
            <a:ext cx="218845" cy="8774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534CCA8D-EAEC-4934-9D82-13100AB2FDB5}"/>
              </a:ext>
            </a:extLst>
          </p:cNvPr>
          <p:cNvSpPr/>
          <p:nvPr/>
        </p:nvSpPr>
        <p:spPr>
          <a:xfrm>
            <a:off x="6213642" y="4748677"/>
            <a:ext cx="198476" cy="8774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A33CF179-28B8-4658-88AD-1C5AEA6DDB47}"/>
              </a:ext>
            </a:extLst>
          </p:cNvPr>
          <p:cNvSpPr/>
          <p:nvPr/>
        </p:nvSpPr>
        <p:spPr>
          <a:xfrm>
            <a:off x="6334730" y="4804541"/>
            <a:ext cx="198476" cy="8774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DA9C4735-B1C5-4EA2-ABF8-B09DD39E50DD}"/>
              </a:ext>
            </a:extLst>
          </p:cNvPr>
          <p:cNvSpPr/>
          <p:nvPr/>
        </p:nvSpPr>
        <p:spPr>
          <a:xfrm>
            <a:off x="6065452" y="4877350"/>
            <a:ext cx="341703" cy="8774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07B0C542-DE6A-40F9-9562-DF4F0BC39FBE}"/>
              </a:ext>
            </a:extLst>
          </p:cNvPr>
          <p:cNvSpPr/>
          <p:nvPr/>
        </p:nvSpPr>
        <p:spPr>
          <a:xfrm>
            <a:off x="6217852" y="4962485"/>
            <a:ext cx="198477" cy="6247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C5D8BF3E-308A-467B-B8A3-630319461DCE}"/>
              </a:ext>
            </a:extLst>
          </p:cNvPr>
          <p:cNvSpPr txBox="1"/>
          <p:nvPr/>
        </p:nvSpPr>
        <p:spPr>
          <a:xfrm>
            <a:off x="3858165" y="4689990"/>
            <a:ext cx="1199496" cy="369332"/>
          </a:xfrm>
          <a:prstGeom prst="rect">
            <a:avLst/>
          </a:prstGeom>
          <a:noFill/>
        </p:spPr>
        <p:txBody>
          <a:bodyPr wrap="none" rtlCol="0">
            <a:spAutoFit/>
          </a:bodyPr>
          <a:lstStyle/>
          <a:p>
            <a:r>
              <a:rPr lang="en-US" b="1" i="1" dirty="0">
                <a:solidFill>
                  <a:srgbClr val="000000"/>
                </a:solidFill>
              </a:rPr>
              <a:t>FRESNILLO</a:t>
            </a:r>
          </a:p>
        </p:txBody>
      </p:sp>
      <p:sp>
        <p:nvSpPr>
          <p:cNvPr id="76" name="TextBox 75">
            <a:extLst>
              <a:ext uri="{FF2B5EF4-FFF2-40B4-BE49-F238E27FC236}">
                <a16:creationId xmlns:a16="http://schemas.microsoft.com/office/drawing/2014/main" id="{598C2E46-F373-4D2C-B2DB-A0E7C947E426}"/>
              </a:ext>
            </a:extLst>
          </p:cNvPr>
          <p:cNvSpPr txBox="1"/>
          <p:nvPr/>
        </p:nvSpPr>
        <p:spPr>
          <a:xfrm>
            <a:off x="7120950" y="3914938"/>
            <a:ext cx="1674305" cy="369332"/>
          </a:xfrm>
          <a:prstGeom prst="rect">
            <a:avLst/>
          </a:prstGeom>
          <a:noFill/>
        </p:spPr>
        <p:txBody>
          <a:bodyPr wrap="none" rtlCol="0">
            <a:spAutoFit/>
          </a:bodyPr>
          <a:lstStyle/>
          <a:p>
            <a:r>
              <a:rPr lang="en-US" b="1" dirty="0">
                <a:solidFill>
                  <a:srgbClr val="000000"/>
                </a:solidFill>
              </a:rPr>
              <a:t>FIRST</a:t>
            </a:r>
            <a:r>
              <a:rPr lang="en-US" dirty="0">
                <a:solidFill>
                  <a:srgbClr val="000000"/>
                </a:solidFill>
              </a:rPr>
              <a:t> </a:t>
            </a:r>
            <a:r>
              <a:rPr lang="en-US" b="1" i="1" dirty="0">
                <a:solidFill>
                  <a:srgbClr val="000000"/>
                </a:solidFill>
              </a:rPr>
              <a:t>MAJESTIC</a:t>
            </a:r>
          </a:p>
        </p:txBody>
      </p:sp>
      <p:sp>
        <p:nvSpPr>
          <p:cNvPr id="9" name="Rectangle 8">
            <a:extLst>
              <a:ext uri="{FF2B5EF4-FFF2-40B4-BE49-F238E27FC236}">
                <a16:creationId xmlns:a16="http://schemas.microsoft.com/office/drawing/2014/main" id="{14B27F55-304C-4A42-BFB4-4E6B7E2DCFEF}"/>
              </a:ext>
            </a:extLst>
          </p:cNvPr>
          <p:cNvSpPr/>
          <p:nvPr/>
        </p:nvSpPr>
        <p:spPr>
          <a:xfrm>
            <a:off x="1411014" y="5388851"/>
            <a:ext cx="383627" cy="13400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close up of a sign&#10;&#10;Description automatically generated">
            <a:extLst>
              <a:ext uri="{FF2B5EF4-FFF2-40B4-BE49-F238E27FC236}">
                <a16:creationId xmlns:a16="http://schemas.microsoft.com/office/drawing/2014/main" id="{E6EA02C5-EB30-4516-8A03-E93C6DDF7C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4450" y="1006475"/>
            <a:ext cx="2352421" cy="548898"/>
          </a:xfrm>
          <a:prstGeom prst="rect">
            <a:avLst/>
          </a:prstGeom>
          <a:solidFill>
            <a:schemeClr val="bg1"/>
          </a:solidFill>
        </p:spPr>
      </p:pic>
    </p:spTree>
    <p:extLst>
      <p:ext uri="{BB962C8B-B14F-4D97-AF65-F5344CB8AC3E}">
        <p14:creationId xmlns:p14="http://schemas.microsoft.com/office/powerpoint/2010/main" val="172351457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ree, outdoor, person, ground&#10;&#10;Description automatically generated">
            <a:extLst>
              <a:ext uri="{FF2B5EF4-FFF2-40B4-BE49-F238E27FC236}">
                <a16:creationId xmlns:a16="http://schemas.microsoft.com/office/drawing/2014/main" id="{60B067CB-7DBE-4152-8B76-7E369DAC72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689" y="2546461"/>
            <a:ext cx="3959502" cy="4359164"/>
          </a:xfrm>
          <a:prstGeom prst="rect">
            <a:avLst/>
          </a:prstGeom>
        </p:spPr>
      </p:pic>
      <p:sp>
        <p:nvSpPr>
          <p:cNvPr id="6" name="Title 5"/>
          <p:cNvSpPr>
            <a:spLocks noGrp="1"/>
          </p:cNvSpPr>
          <p:nvPr>
            <p:ph type="title"/>
          </p:nvPr>
        </p:nvSpPr>
        <p:spPr>
          <a:xfrm>
            <a:off x="4597323" y="2002770"/>
            <a:ext cx="6792286" cy="723652"/>
          </a:xfrm>
        </p:spPr>
        <p:txBody>
          <a:bodyPr/>
          <a:lstStyle/>
          <a:p>
            <a:r>
              <a:rPr lang="en-CA" sz="2800" dirty="0">
                <a:latin typeface="Open Sans Condensed" panose="020B0806030504020204" pitchFamily="34" charset="0"/>
                <a:ea typeface="Open Sans Condensed" panose="020B0806030504020204" pitchFamily="34" charset="0"/>
                <a:cs typeface="Open Sans Condensed" panose="020B0806030504020204" pitchFamily="34" charset="0"/>
              </a:rPr>
              <a:t>THE SAN MARCIAL PROJECT</a:t>
            </a:r>
          </a:p>
        </p:txBody>
      </p:sp>
      <p:sp>
        <p:nvSpPr>
          <p:cNvPr id="2" name="Slide Number Placeholder 1"/>
          <p:cNvSpPr>
            <a:spLocks noGrp="1"/>
          </p:cNvSpPr>
          <p:nvPr>
            <p:ph type="sldNum" sz="quarter" idx="4294967295"/>
          </p:nvPr>
        </p:nvSpPr>
        <p:spPr>
          <a:xfrm>
            <a:off x="0" y="6415088"/>
            <a:ext cx="593725" cy="365125"/>
          </a:xfrm>
          <a:prstGeom prst="rect">
            <a:avLst/>
          </a:prstGeom>
        </p:spPr>
        <p:txBody>
          <a:bodyPr/>
          <a:lstStyle/>
          <a:p>
            <a:fld id="{7C035D95-056A-A84F-96E8-BC8C9E4BC1BB}" type="slidenum">
              <a:rPr lang="en-US" smtClean="0"/>
              <a:pPr/>
              <a:t>7</a:t>
            </a:fld>
            <a:endParaRPr lang="en-US" dirty="0"/>
          </a:p>
        </p:txBody>
      </p:sp>
      <p:pic>
        <p:nvPicPr>
          <p:cNvPr id="4" name="Picture 3" descr="A tree with a mountain in the background&#10;&#10;Description automatically generated">
            <a:extLst>
              <a:ext uri="{FF2B5EF4-FFF2-40B4-BE49-F238E27FC236}">
                <a16:creationId xmlns:a16="http://schemas.microsoft.com/office/drawing/2014/main" id="{9EA326D9-095C-450E-B157-57DD315A6B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689" y="-127688"/>
            <a:ext cx="4009532" cy="2955729"/>
          </a:xfrm>
          <a:prstGeom prst="rect">
            <a:avLst/>
          </a:prstGeom>
        </p:spPr>
      </p:pic>
      <p:pic>
        <p:nvPicPr>
          <p:cNvPr id="5" name="Picture 4">
            <a:extLst>
              <a:ext uri="{FF2B5EF4-FFF2-40B4-BE49-F238E27FC236}">
                <a16:creationId xmlns:a16="http://schemas.microsoft.com/office/drawing/2014/main" id="{425CD8C8-6D75-4164-97B2-4492B35202C1}"/>
              </a:ext>
            </a:extLst>
          </p:cNvPr>
          <p:cNvPicPr>
            <a:picLocks noChangeAspect="1"/>
          </p:cNvPicPr>
          <p:nvPr/>
        </p:nvPicPr>
        <p:blipFill>
          <a:blip r:embed="rId4"/>
          <a:stretch>
            <a:fillRect/>
          </a:stretch>
        </p:blipFill>
        <p:spPr>
          <a:xfrm>
            <a:off x="-125689" y="2784778"/>
            <a:ext cx="4009532" cy="84538"/>
          </a:xfrm>
          <a:prstGeom prst="rect">
            <a:avLst/>
          </a:prstGeom>
        </p:spPr>
      </p:pic>
      <p:pic>
        <p:nvPicPr>
          <p:cNvPr id="7" name="Picture 6">
            <a:extLst>
              <a:ext uri="{FF2B5EF4-FFF2-40B4-BE49-F238E27FC236}">
                <a16:creationId xmlns:a16="http://schemas.microsoft.com/office/drawing/2014/main" id="{460DB8AE-0ED3-498A-8D50-C6A5673339AA}"/>
              </a:ext>
            </a:extLst>
          </p:cNvPr>
          <p:cNvPicPr>
            <a:picLocks noChangeAspect="1"/>
          </p:cNvPicPr>
          <p:nvPr/>
        </p:nvPicPr>
        <p:blipFill rotWithShape="1">
          <a:blip r:embed="rId5"/>
          <a:srcRect l="11398" t="4891" r="6053" b="7899"/>
          <a:stretch/>
        </p:blipFill>
        <p:spPr>
          <a:xfrm>
            <a:off x="3234473" y="1857283"/>
            <a:ext cx="1298739" cy="1335287"/>
          </a:xfrm>
          <a:prstGeom prst="ellipse">
            <a:avLst/>
          </a:prstGeom>
        </p:spPr>
      </p:pic>
    </p:spTree>
    <p:extLst>
      <p:ext uri="{BB962C8B-B14F-4D97-AF65-F5344CB8AC3E}">
        <p14:creationId xmlns:p14="http://schemas.microsoft.com/office/powerpoint/2010/main" val="2401920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text on a white background&#10;&#10;Description automatically generated">
            <a:extLst>
              <a:ext uri="{FF2B5EF4-FFF2-40B4-BE49-F238E27FC236}">
                <a16:creationId xmlns:a16="http://schemas.microsoft.com/office/drawing/2014/main" id="{89BD02D2-25C2-4CC5-A68B-7F95602198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411940" y="1006475"/>
            <a:ext cx="8841441" cy="5254104"/>
          </a:xfrm>
          <a:prstGeom prst="rect">
            <a:avLst/>
          </a:prstGeom>
        </p:spPr>
      </p:pic>
      <p:sp>
        <p:nvSpPr>
          <p:cNvPr id="2" name="Rectangle 1"/>
          <p:cNvSpPr/>
          <p:nvPr/>
        </p:nvSpPr>
        <p:spPr>
          <a:xfrm>
            <a:off x="1578547" y="2733674"/>
            <a:ext cx="2861270" cy="144780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Slide Number Placeholder 16"/>
          <p:cNvSpPr>
            <a:spLocks noGrp="1"/>
          </p:cNvSpPr>
          <p:nvPr>
            <p:ph type="sldNum" sz="quarter" idx="11"/>
          </p:nvPr>
        </p:nvSpPr>
        <p:spPr/>
        <p:txBody>
          <a:bodyPr/>
          <a:lstStyle/>
          <a:p>
            <a:fld id="{7C035D95-056A-A84F-96E8-BC8C9E4BC1BB}" type="slidenum">
              <a:rPr lang="en-US" smtClean="0">
                <a:latin typeface="Helvetica Neue" charset="0"/>
                <a:ea typeface="Helvetica Neue" charset="0"/>
                <a:cs typeface="Helvetica Neue" charset="0"/>
              </a:rPr>
              <a:pPr/>
              <a:t>8</a:t>
            </a:fld>
            <a:endParaRPr lang="en-US" dirty="0">
              <a:latin typeface="Helvetica Neue" charset="0"/>
              <a:ea typeface="Helvetica Neue" charset="0"/>
              <a:cs typeface="Helvetica Neue" charset="0"/>
            </a:endParaRPr>
          </a:p>
        </p:txBody>
      </p:sp>
      <p:sp>
        <p:nvSpPr>
          <p:cNvPr id="13" name="Rectangle 12">
            <a:extLst>
              <a:ext uri="{FF2B5EF4-FFF2-40B4-BE49-F238E27FC236}">
                <a16:creationId xmlns:a16="http://schemas.microsoft.com/office/drawing/2014/main" id="{657A6078-CF02-6C4C-A5B0-91F8DC1C6520}"/>
              </a:ext>
            </a:extLst>
          </p:cNvPr>
          <p:cNvSpPr/>
          <p:nvPr/>
        </p:nvSpPr>
        <p:spPr>
          <a:xfrm>
            <a:off x="339292" y="140686"/>
            <a:ext cx="10648256" cy="430887"/>
          </a:xfrm>
          <a:prstGeom prst="rect">
            <a:avLst/>
          </a:prstGeom>
        </p:spPr>
        <p:txBody>
          <a:bodyPr wrap="square" lIns="0">
            <a:spAutoFit/>
          </a:bodyPr>
          <a:lstStyle/>
          <a:p>
            <a:r>
              <a:rPr lang="en-CA" sz="2200" dirty="0">
                <a:solidFill>
                  <a:srgbClr val="F5DE8A"/>
                </a:solidFill>
                <a:latin typeface="Open Sans Condensed" panose="020B0806030504020204" pitchFamily="34" charset="0"/>
                <a:ea typeface="Open Sans Condensed" panose="020B0806030504020204" pitchFamily="34" charset="0"/>
                <a:cs typeface="Open Sans Condensed" panose="020B0806030504020204" pitchFamily="34" charset="0"/>
              </a:rPr>
              <a:t>SAN MARCIAL: HIGH-GRADE Ag OPEN PIT TARGET NEAR PLOMOSAS MINE</a:t>
            </a:r>
          </a:p>
        </p:txBody>
      </p:sp>
      <p:sp>
        <p:nvSpPr>
          <p:cNvPr id="15" name="TextBox 14">
            <a:extLst>
              <a:ext uri="{FF2B5EF4-FFF2-40B4-BE49-F238E27FC236}">
                <a16:creationId xmlns:a16="http://schemas.microsoft.com/office/drawing/2014/main" id="{208463F1-F1D7-420B-8ED1-83FE2A5E60D7}"/>
              </a:ext>
            </a:extLst>
          </p:cNvPr>
          <p:cNvSpPr txBox="1"/>
          <p:nvPr/>
        </p:nvSpPr>
        <p:spPr>
          <a:xfrm>
            <a:off x="1656417" y="2817919"/>
            <a:ext cx="2801284" cy="1631216"/>
          </a:xfrm>
          <a:prstGeom prst="rect">
            <a:avLst/>
          </a:prstGeom>
          <a:noFill/>
        </p:spPr>
        <p:txBody>
          <a:bodyPr wrap="square" rtlCol="0">
            <a:spAutoFit/>
          </a:bodyPr>
          <a:lstStyle/>
          <a:p>
            <a:r>
              <a:rPr lang="en-CA" sz="1600" b="1" dirty="0"/>
              <a:t>San Marcial Project infrastructure includes: </a:t>
            </a:r>
          </a:p>
          <a:p>
            <a:r>
              <a:rPr lang="en-CA" sz="1600" dirty="0"/>
              <a:t>Camp, power line, access roads, proximity to historical silver mines</a:t>
            </a:r>
          </a:p>
          <a:p>
            <a:endParaRPr lang="en-CA" sz="2000" b="1" dirty="0"/>
          </a:p>
        </p:txBody>
      </p:sp>
    </p:spTree>
    <p:extLst>
      <p:ext uri="{BB962C8B-B14F-4D97-AF65-F5344CB8AC3E}">
        <p14:creationId xmlns:p14="http://schemas.microsoft.com/office/powerpoint/2010/main" val="114295419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DEE3F3-52BF-4BE7-9B2B-195F2A3DE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267" y="1001475"/>
            <a:ext cx="7210449" cy="5235222"/>
          </a:xfrm>
          <a:prstGeom prst="rect">
            <a:avLst/>
          </a:prstGeom>
        </p:spPr>
      </p:pic>
      <p:sp>
        <p:nvSpPr>
          <p:cNvPr id="17" name="Slide Number Placeholder 16"/>
          <p:cNvSpPr>
            <a:spLocks noGrp="1"/>
          </p:cNvSpPr>
          <p:nvPr>
            <p:ph type="sldNum" sz="quarter" idx="11"/>
          </p:nvPr>
        </p:nvSpPr>
        <p:spPr/>
        <p:txBody>
          <a:bodyPr/>
          <a:lstStyle/>
          <a:p>
            <a:fld id="{7C035D95-056A-A84F-96E8-BC8C9E4BC1BB}" type="slidenum">
              <a:rPr lang="en-US" smtClean="0">
                <a:latin typeface="Helvetica Neue" charset="0"/>
                <a:ea typeface="Helvetica Neue" charset="0"/>
                <a:cs typeface="Helvetica Neue" charset="0"/>
              </a:rPr>
              <a:pPr/>
              <a:t>9</a:t>
            </a:fld>
            <a:endParaRPr lang="en-US" dirty="0">
              <a:latin typeface="Helvetica Neue" charset="0"/>
              <a:ea typeface="Helvetica Neue" charset="0"/>
              <a:cs typeface="Helvetica Neue" charset="0"/>
            </a:endParaRPr>
          </a:p>
        </p:txBody>
      </p:sp>
      <p:sp>
        <p:nvSpPr>
          <p:cNvPr id="9" name="Rectangle 8">
            <a:extLst>
              <a:ext uri="{FF2B5EF4-FFF2-40B4-BE49-F238E27FC236}">
                <a16:creationId xmlns:a16="http://schemas.microsoft.com/office/drawing/2014/main" id="{66394E43-A6D7-4461-9097-A1B1957D4BE3}"/>
              </a:ext>
            </a:extLst>
          </p:cNvPr>
          <p:cNvSpPr/>
          <p:nvPr/>
        </p:nvSpPr>
        <p:spPr>
          <a:xfrm>
            <a:off x="339292" y="140686"/>
            <a:ext cx="10648256" cy="430887"/>
          </a:xfrm>
          <a:prstGeom prst="rect">
            <a:avLst/>
          </a:prstGeom>
        </p:spPr>
        <p:txBody>
          <a:bodyPr wrap="square" lIns="0">
            <a:spAutoFit/>
          </a:bodyPr>
          <a:lstStyle/>
          <a:p>
            <a:r>
              <a:rPr lang="en-CA" sz="2200" dirty="0">
                <a:solidFill>
                  <a:srgbClr val="F5DE8A"/>
                </a:solidFill>
                <a:latin typeface="Open Sans Condensed" panose="020B0806030504020204" pitchFamily="34" charset="0"/>
                <a:ea typeface="Open Sans Condensed" panose="020B0806030504020204" pitchFamily="34" charset="0"/>
                <a:cs typeface="Open Sans Condensed" panose="020B0806030504020204" pitchFamily="34" charset="0"/>
              </a:rPr>
              <a:t>SAN MARCIAL - RESOURCE STAGE ASSET WITH GROWTH POTENTIAL</a:t>
            </a:r>
          </a:p>
        </p:txBody>
      </p:sp>
      <p:sp>
        <p:nvSpPr>
          <p:cNvPr id="3" name="Freeform: Shape 2">
            <a:extLst>
              <a:ext uri="{FF2B5EF4-FFF2-40B4-BE49-F238E27FC236}">
                <a16:creationId xmlns:a16="http://schemas.microsoft.com/office/drawing/2014/main" id="{358D9A85-01D7-4C8D-BE3C-895AE52E07F9}"/>
              </a:ext>
            </a:extLst>
          </p:cNvPr>
          <p:cNvSpPr/>
          <p:nvPr/>
        </p:nvSpPr>
        <p:spPr>
          <a:xfrm>
            <a:off x="8935571" y="4303059"/>
            <a:ext cx="545239" cy="1094322"/>
          </a:xfrm>
          <a:custGeom>
            <a:avLst/>
            <a:gdLst>
              <a:gd name="connsiteX0" fmla="*/ 0 w 545239"/>
              <a:gd name="connsiteY0" fmla="*/ 0 h 1094322"/>
              <a:gd name="connsiteX1" fmla="*/ 6723 w 545239"/>
              <a:gd name="connsiteY1" fmla="*/ 94129 h 1094322"/>
              <a:gd name="connsiteX2" fmla="*/ 20170 w 545239"/>
              <a:gd name="connsiteY2" fmla="*/ 134470 h 1094322"/>
              <a:gd name="connsiteX3" fmla="*/ 26894 w 545239"/>
              <a:gd name="connsiteY3" fmla="*/ 168088 h 1094322"/>
              <a:gd name="connsiteX4" fmla="*/ 40341 w 545239"/>
              <a:gd name="connsiteY4" fmla="*/ 215153 h 1094322"/>
              <a:gd name="connsiteX5" fmla="*/ 53788 w 545239"/>
              <a:gd name="connsiteY5" fmla="*/ 268941 h 1094322"/>
              <a:gd name="connsiteX6" fmla="*/ 60511 w 545239"/>
              <a:gd name="connsiteY6" fmla="*/ 295835 h 1094322"/>
              <a:gd name="connsiteX7" fmla="*/ 73958 w 545239"/>
              <a:gd name="connsiteY7" fmla="*/ 322729 h 1094322"/>
              <a:gd name="connsiteX8" fmla="*/ 87405 w 545239"/>
              <a:gd name="connsiteY8" fmla="*/ 389965 h 1094322"/>
              <a:gd name="connsiteX9" fmla="*/ 114300 w 545239"/>
              <a:gd name="connsiteY9" fmla="*/ 443753 h 1094322"/>
              <a:gd name="connsiteX10" fmla="*/ 121023 w 545239"/>
              <a:gd name="connsiteY10" fmla="*/ 470647 h 1094322"/>
              <a:gd name="connsiteX11" fmla="*/ 127747 w 545239"/>
              <a:gd name="connsiteY11" fmla="*/ 504265 h 1094322"/>
              <a:gd name="connsiteX12" fmla="*/ 141194 w 545239"/>
              <a:gd name="connsiteY12" fmla="*/ 551329 h 1094322"/>
              <a:gd name="connsiteX13" fmla="*/ 168088 w 545239"/>
              <a:gd name="connsiteY13" fmla="*/ 645459 h 1094322"/>
              <a:gd name="connsiteX14" fmla="*/ 188258 w 545239"/>
              <a:gd name="connsiteY14" fmla="*/ 699247 h 1094322"/>
              <a:gd name="connsiteX15" fmla="*/ 201705 w 545239"/>
              <a:gd name="connsiteY15" fmla="*/ 719417 h 1094322"/>
              <a:gd name="connsiteX16" fmla="*/ 215153 w 545239"/>
              <a:gd name="connsiteY16" fmla="*/ 766482 h 1094322"/>
              <a:gd name="connsiteX17" fmla="*/ 221876 w 545239"/>
              <a:gd name="connsiteY17" fmla="*/ 806823 h 1094322"/>
              <a:gd name="connsiteX18" fmla="*/ 228600 w 545239"/>
              <a:gd name="connsiteY18" fmla="*/ 840441 h 1094322"/>
              <a:gd name="connsiteX19" fmla="*/ 255494 w 545239"/>
              <a:gd name="connsiteY19" fmla="*/ 921123 h 1094322"/>
              <a:gd name="connsiteX20" fmla="*/ 275664 w 545239"/>
              <a:gd name="connsiteY20" fmla="*/ 934570 h 1094322"/>
              <a:gd name="connsiteX21" fmla="*/ 289111 w 545239"/>
              <a:gd name="connsiteY21" fmla="*/ 954741 h 1094322"/>
              <a:gd name="connsiteX22" fmla="*/ 309282 w 545239"/>
              <a:gd name="connsiteY22" fmla="*/ 981635 h 1094322"/>
              <a:gd name="connsiteX23" fmla="*/ 316005 w 545239"/>
              <a:gd name="connsiteY23" fmla="*/ 1001806 h 1094322"/>
              <a:gd name="connsiteX24" fmla="*/ 329453 w 545239"/>
              <a:gd name="connsiteY24" fmla="*/ 1021976 h 1094322"/>
              <a:gd name="connsiteX25" fmla="*/ 336176 w 545239"/>
              <a:gd name="connsiteY25" fmla="*/ 1042147 h 1094322"/>
              <a:gd name="connsiteX26" fmla="*/ 443753 w 545239"/>
              <a:gd name="connsiteY26" fmla="*/ 1062317 h 1094322"/>
              <a:gd name="connsiteX27" fmla="*/ 544605 w 545239"/>
              <a:gd name="connsiteY27" fmla="*/ 1082488 h 1094322"/>
              <a:gd name="connsiteX28" fmla="*/ 537882 w 545239"/>
              <a:gd name="connsiteY28" fmla="*/ 1055594 h 1094322"/>
              <a:gd name="connsiteX29" fmla="*/ 497541 w 545239"/>
              <a:gd name="connsiteY29" fmla="*/ 1001806 h 1094322"/>
              <a:gd name="connsiteX30" fmla="*/ 484094 w 545239"/>
              <a:gd name="connsiteY30" fmla="*/ 954741 h 1094322"/>
              <a:gd name="connsiteX31" fmla="*/ 470647 w 545239"/>
              <a:gd name="connsiteY31" fmla="*/ 934570 h 1094322"/>
              <a:gd name="connsiteX32" fmla="*/ 450476 w 545239"/>
              <a:gd name="connsiteY32" fmla="*/ 874059 h 1094322"/>
              <a:gd name="connsiteX33" fmla="*/ 416858 w 545239"/>
              <a:gd name="connsiteY33" fmla="*/ 786653 h 1094322"/>
              <a:gd name="connsiteX34" fmla="*/ 396688 w 545239"/>
              <a:gd name="connsiteY34" fmla="*/ 625288 h 1094322"/>
              <a:gd name="connsiteX35" fmla="*/ 389964 w 545239"/>
              <a:gd name="connsiteY35" fmla="*/ 578223 h 1094322"/>
              <a:gd name="connsiteX36" fmla="*/ 383241 w 545239"/>
              <a:gd name="connsiteY36" fmla="*/ 551329 h 1094322"/>
              <a:gd name="connsiteX37" fmla="*/ 369794 w 545239"/>
              <a:gd name="connsiteY37" fmla="*/ 531159 h 1094322"/>
              <a:gd name="connsiteX38" fmla="*/ 363070 w 545239"/>
              <a:gd name="connsiteY38" fmla="*/ 510988 h 1094322"/>
              <a:gd name="connsiteX39" fmla="*/ 316005 w 545239"/>
              <a:gd name="connsiteY39" fmla="*/ 457200 h 1094322"/>
              <a:gd name="connsiteX40" fmla="*/ 302558 w 545239"/>
              <a:gd name="connsiteY40" fmla="*/ 423582 h 1094322"/>
              <a:gd name="connsiteX41" fmla="*/ 295835 w 545239"/>
              <a:gd name="connsiteY41" fmla="*/ 403412 h 1094322"/>
              <a:gd name="connsiteX42" fmla="*/ 235323 w 545239"/>
              <a:gd name="connsiteY42" fmla="*/ 295835 h 1094322"/>
              <a:gd name="connsiteX43" fmla="*/ 228600 w 545239"/>
              <a:gd name="connsiteY43" fmla="*/ 275665 h 1094322"/>
              <a:gd name="connsiteX44" fmla="*/ 194982 w 545239"/>
              <a:gd name="connsiteY44" fmla="*/ 228600 h 1094322"/>
              <a:gd name="connsiteX45" fmla="*/ 188258 w 545239"/>
              <a:gd name="connsiteY45" fmla="*/ 208429 h 1094322"/>
              <a:gd name="connsiteX46" fmla="*/ 141194 w 545239"/>
              <a:gd name="connsiteY46" fmla="*/ 134470 h 1094322"/>
              <a:gd name="connsiteX47" fmla="*/ 121023 w 545239"/>
              <a:gd name="connsiteY47" fmla="*/ 73959 h 1094322"/>
              <a:gd name="connsiteX48" fmla="*/ 107576 w 545239"/>
              <a:gd name="connsiteY48" fmla="*/ 47065 h 1094322"/>
              <a:gd name="connsiteX49" fmla="*/ 47064 w 545239"/>
              <a:gd name="connsiteY49" fmla="*/ 26894 h 1094322"/>
              <a:gd name="connsiteX50" fmla="*/ 0 w 545239"/>
              <a:gd name="connsiteY50" fmla="*/ 0 h 109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45239" h="1094322">
                <a:moveTo>
                  <a:pt x="0" y="0"/>
                </a:moveTo>
                <a:cubicBezTo>
                  <a:pt x="2241" y="31376"/>
                  <a:pt x="2057" y="63021"/>
                  <a:pt x="6723" y="94129"/>
                </a:cubicBezTo>
                <a:cubicBezTo>
                  <a:pt x="8826" y="108147"/>
                  <a:pt x="16440" y="120795"/>
                  <a:pt x="20170" y="134470"/>
                </a:cubicBezTo>
                <a:cubicBezTo>
                  <a:pt x="23177" y="145495"/>
                  <a:pt x="24415" y="156932"/>
                  <a:pt x="26894" y="168088"/>
                </a:cubicBezTo>
                <a:cubicBezTo>
                  <a:pt x="40335" y="228575"/>
                  <a:pt x="26860" y="165724"/>
                  <a:pt x="40341" y="215153"/>
                </a:cubicBezTo>
                <a:cubicBezTo>
                  <a:pt x="45204" y="232983"/>
                  <a:pt x="49306" y="251012"/>
                  <a:pt x="53788" y="268941"/>
                </a:cubicBezTo>
                <a:cubicBezTo>
                  <a:pt x="56029" y="277906"/>
                  <a:pt x="56379" y="287570"/>
                  <a:pt x="60511" y="295835"/>
                </a:cubicBezTo>
                <a:lnTo>
                  <a:pt x="73958" y="322729"/>
                </a:lnTo>
                <a:cubicBezTo>
                  <a:pt x="75623" y="332718"/>
                  <a:pt x="81835" y="376597"/>
                  <a:pt x="87405" y="389965"/>
                </a:cubicBezTo>
                <a:cubicBezTo>
                  <a:pt x="95115" y="408469"/>
                  <a:pt x="105335" y="425824"/>
                  <a:pt x="114300" y="443753"/>
                </a:cubicBezTo>
                <a:cubicBezTo>
                  <a:pt x="116541" y="452718"/>
                  <a:pt x="119018" y="461627"/>
                  <a:pt x="121023" y="470647"/>
                </a:cubicBezTo>
                <a:cubicBezTo>
                  <a:pt x="123502" y="481803"/>
                  <a:pt x="124975" y="493178"/>
                  <a:pt x="127747" y="504265"/>
                </a:cubicBezTo>
                <a:cubicBezTo>
                  <a:pt x="131704" y="520094"/>
                  <a:pt x="136990" y="535564"/>
                  <a:pt x="141194" y="551329"/>
                </a:cubicBezTo>
                <a:cubicBezTo>
                  <a:pt x="157227" y="611453"/>
                  <a:pt x="149450" y="593271"/>
                  <a:pt x="168088" y="645459"/>
                </a:cubicBezTo>
                <a:cubicBezTo>
                  <a:pt x="174528" y="663492"/>
                  <a:pt x="180334" y="681815"/>
                  <a:pt x="188258" y="699247"/>
                </a:cubicBezTo>
                <a:cubicBezTo>
                  <a:pt x="191602" y="706603"/>
                  <a:pt x="198091" y="712190"/>
                  <a:pt x="201705" y="719417"/>
                </a:cubicBezTo>
                <a:cubicBezTo>
                  <a:pt x="205977" y="727961"/>
                  <a:pt x="213717" y="759301"/>
                  <a:pt x="215153" y="766482"/>
                </a:cubicBezTo>
                <a:cubicBezTo>
                  <a:pt x="217827" y="779850"/>
                  <a:pt x="219437" y="793410"/>
                  <a:pt x="221876" y="806823"/>
                </a:cubicBezTo>
                <a:cubicBezTo>
                  <a:pt x="223920" y="818067"/>
                  <a:pt x="226556" y="829197"/>
                  <a:pt x="228600" y="840441"/>
                </a:cubicBezTo>
                <a:cubicBezTo>
                  <a:pt x="233534" y="867578"/>
                  <a:pt x="234307" y="899936"/>
                  <a:pt x="255494" y="921123"/>
                </a:cubicBezTo>
                <a:cubicBezTo>
                  <a:pt x="261208" y="926837"/>
                  <a:pt x="268941" y="930088"/>
                  <a:pt x="275664" y="934570"/>
                </a:cubicBezTo>
                <a:cubicBezTo>
                  <a:pt x="280146" y="941294"/>
                  <a:pt x="284414" y="948165"/>
                  <a:pt x="289111" y="954741"/>
                </a:cubicBezTo>
                <a:cubicBezTo>
                  <a:pt x="295624" y="963860"/>
                  <a:pt x="303722" y="971905"/>
                  <a:pt x="309282" y="981635"/>
                </a:cubicBezTo>
                <a:cubicBezTo>
                  <a:pt x="312798" y="987789"/>
                  <a:pt x="312835" y="995467"/>
                  <a:pt x="316005" y="1001806"/>
                </a:cubicBezTo>
                <a:cubicBezTo>
                  <a:pt x="319619" y="1009034"/>
                  <a:pt x="324970" y="1015253"/>
                  <a:pt x="329453" y="1021976"/>
                </a:cubicBezTo>
                <a:cubicBezTo>
                  <a:pt x="331694" y="1028700"/>
                  <a:pt x="331165" y="1037135"/>
                  <a:pt x="336176" y="1042147"/>
                </a:cubicBezTo>
                <a:cubicBezTo>
                  <a:pt x="359372" y="1065344"/>
                  <a:pt x="428034" y="1061007"/>
                  <a:pt x="443753" y="1062317"/>
                </a:cubicBezTo>
                <a:cubicBezTo>
                  <a:pt x="477370" y="1069041"/>
                  <a:pt x="552919" y="1115748"/>
                  <a:pt x="544605" y="1082488"/>
                </a:cubicBezTo>
                <a:cubicBezTo>
                  <a:pt x="542364" y="1073523"/>
                  <a:pt x="542538" y="1063576"/>
                  <a:pt x="537882" y="1055594"/>
                </a:cubicBezTo>
                <a:cubicBezTo>
                  <a:pt x="526590" y="1036235"/>
                  <a:pt x="497541" y="1001806"/>
                  <a:pt x="497541" y="1001806"/>
                </a:cubicBezTo>
                <a:cubicBezTo>
                  <a:pt x="493059" y="986118"/>
                  <a:pt x="490154" y="969890"/>
                  <a:pt x="484094" y="954741"/>
                </a:cubicBezTo>
                <a:cubicBezTo>
                  <a:pt x="481093" y="947238"/>
                  <a:pt x="473755" y="942029"/>
                  <a:pt x="470647" y="934570"/>
                </a:cubicBezTo>
                <a:cubicBezTo>
                  <a:pt x="462469" y="914944"/>
                  <a:pt x="457942" y="893967"/>
                  <a:pt x="450476" y="874059"/>
                </a:cubicBezTo>
                <a:cubicBezTo>
                  <a:pt x="398974" y="736725"/>
                  <a:pt x="457084" y="907331"/>
                  <a:pt x="416858" y="786653"/>
                </a:cubicBezTo>
                <a:cubicBezTo>
                  <a:pt x="410135" y="732865"/>
                  <a:pt x="404354" y="678950"/>
                  <a:pt x="396688" y="625288"/>
                </a:cubicBezTo>
                <a:cubicBezTo>
                  <a:pt x="394447" y="609600"/>
                  <a:pt x="392799" y="593815"/>
                  <a:pt x="389964" y="578223"/>
                </a:cubicBezTo>
                <a:cubicBezTo>
                  <a:pt x="388311" y="569132"/>
                  <a:pt x="386881" y="559822"/>
                  <a:pt x="383241" y="551329"/>
                </a:cubicBezTo>
                <a:cubicBezTo>
                  <a:pt x="380058" y="543902"/>
                  <a:pt x="373408" y="538386"/>
                  <a:pt x="369794" y="531159"/>
                </a:cubicBezTo>
                <a:cubicBezTo>
                  <a:pt x="366624" y="524820"/>
                  <a:pt x="366512" y="517183"/>
                  <a:pt x="363070" y="510988"/>
                </a:cubicBezTo>
                <a:cubicBezTo>
                  <a:pt x="339999" y="469460"/>
                  <a:pt x="345470" y="476843"/>
                  <a:pt x="316005" y="457200"/>
                </a:cubicBezTo>
                <a:cubicBezTo>
                  <a:pt x="311523" y="445994"/>
                  <a:pt x="306796" y="434883"/>
                  <a:pt x="302558" y="423582"/>
                </a:cubicBezTo>
                <a:cubicBezTo>
                  <a:pt x="300070" y="416946"/>
                  <a:pt x="298805" y="409847"/>
                  <a:pt x="295835" y="403412"/>
                </a:cubicBezTo>
                <a:cubicBezTo>
                  <a:pt x="265201" y="337039"/>
                  <a:pt x="269530" y="347145"/>
                  <a:pt x="235323" y="295835"/>
                </a:cubicBezTo>
                <a:cubicBezTo>
                  <a:pt x="233082" y="289112"/>
                  <a:pt x="232116" y="281818"/>
                  <a:pt x="228600" y="275665"/>
                </a:cubicBezTo>
                <a:cubicBezTo>
                  <a:pt x="216422" y="254354"/>
                  <a:pt x="205385" y="249406"/>
                  <a:pt x="194982" y="228600"/>
                </a:cubicBezTo>
                <a:cubicBezTo>
                  <a:pt x="191812" y="222261"/>
                  <a:pt x="191700" y="214624"/>
                  <a:pt x="188258" y="208429"/>
                </a:cubicBezTo>
                <a:cubicBezTo>
                  <a:pt x="161606" y="160455"/>
                  <a:pt x="163622" y="179326"/>
                  <a:pt x="141194" y="134470"/>
                </a:cubicBezTo>
                <a:cubicBezTo>
                  <a:pt x="111764" y="75610"/>
                  <a:pt x="140284" y="125320"/>
                  <a:pt x="121023" y="73959"/>
                </a:cubicBezTo>
                <a:cubicBezTo>
                  <a:pt x="117504" y="64574"/>
                  <a:pt x="116032" y="52446"/>
                  <a:pt x="107576" y="47065"/>
                </a:cubicBezTo>
                <a:cubicBezTo>
                  <a:pt x="89638" y="35650"/>
                  <a:pt x="66081" y="36403"/>
                  <a:pt x="47064" y="26894"/>
                </a:cubicBez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A342924-0E64-4769-8C64-46DF2492EE64}"/>
              </a:ext>
            </a:extLst>
          </p:cNvPr>
          <p:cNvSpPr txBox="1"/>
          <p:nvPr/>
        </p:nvSpPr>
        <p:spPr>
          <a:xfrm>
            <a:off x="7938026" y="745481"/>
            <a:ext cx="3361764" cy="5355312"/>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177800" indent="-177800">
              <a:buClr>
                <a:schemeClr val="accent4">
                  <a:lumMod val="75000"/>
                </a:schemeClr>
              </a:buClr>
              <a:buFont typeface="Arial" panose="020B0604020202020204" pitchFamily="34" charset="0"/>
              <a:buChar char="•"/>
            </a:pPr>
            <a:endParaRPr lang="en-AU" b="1" dirty="0"/>
          </a:p>
          <a:p>
            <a:pPr marL="177800" indent="-177800">
              <a:buClr>
                <a:schemeClr val="accent4">
                  <a:lumMod val="75000"/>
                </a:schemeClr>
              </a:buClr>
              <a:buFont typeface="Arial" panose="020B0604020202020204" pitchFamily="34" charset="0"/>
              <a:buChar char="•"/>
            </a:pPr>
            <a:r>
              <a:rPr lang="en-AU" b="1" dirty="0"/>
              <a:t>Project acquisition May 2018</a:t>
            </a:r>
          </a:p>
          <a:p>
            <a:pPr>
              <a:buClr>
                <a:schemeClr val="accent4">
                  <a:lumMod val="75000"/>
                </a:schemeClr>
              </a:buClr>
            </a:pPr>
            <a:r>
              <a:rPr lang="en-AU" b="1" dirty="0"/>
              <a:t>   </a:t>
            </a:r>
          </a:p>
          <a:p>
            <a:pPr marL="177800" indent="-177800">
              <a:buClr>
                <a:schemeClr val="accent4">
                  <a:lumMod val="75000"/>
                </a:schemeClr>
              </a:buClr>
              <a:buFont typeface="Arial" panose="020B0604020202020204" pitchFamily="34" charset="0"/>
              <a:buChar char="•"/>
            </a:pPr>
            <a:r>
              <a:rPr lang="en-AU" b="1" dirty="0"/>
              <a:t>Maiden </a:t>
            </a:r>
            <a:r>
              <a:rPr lang="en-AU" b="1" dirty="0">
                <a:solidFill>
                  <a:schemeClr val="tx1"/>
                </a:solidFill>
              </a:rPr>
              <a:t>Resource Feb 2019</a:t>
            </a:r>
          </a:p>
          <a:p>
            <a:pPr marL="177800" indent="-177800">
              <a:buClr>
                <a:schemeClr val="accent4">
                  <a:lumMod val="75000"/>
                </a:schemeClr>
              </a:buClr>
              <a:buFont typeface="Arial" panose="020B0604020202020204" pitchFamily="34" charset="0"/>
              <a:buChar char="•"/>
            </a:pPr>
            <a:endParaRPr lang="en-AU" b="1" dirty="0"/>
          </a:p>
          <a:p>
            <a:pPr marL="177800" indent="-177800">
              <a:buClr>
                <a:schemeClr val="accent4">
                  <a:lumMod val="75000"/>
                </a:schemeClr>
              </a:buClr>
              <a:buFont typeface="Arial" panose="020B0604020202020204" pitchFamily="34" charset="0"/>
              <a:buChar char="•"/>
            </a:pPr>
            <a:r>
              <a:rPr lang="en-AU" b="1" dirty="0"/>
              <a:t>Breccia hosted mineralization</a:t>
            </a:r>
          </a:p>
          <a:p>
            <a:pPr marL="177800" indent="-177800">
              <a:buClr>
                <a:schemeClr val="accent4">
                  <a:lumMod val="75000"/>
                </a:schemeClr>
              </a:buClr>
              <a:buFont typeface="Arial" panose="020B0604020202020204" pitchFamily="34" charset="0"/>
              <a:buChar char="•"/>
            </a:pPr>
            <a:endParaRPr lang="en-AU" b="1" dirty="0"/>
          </a:p>
          <a:p>
            <a:pPr marL="177800" indent="-177800">
              <a:buClr>
                <a:schemeClr val="accent4">
                  <a:lumMod val="75000"/>
                </a:schemeClr>
              </a:buClr>
              <a:buFont typeface="Arial" panose="020B0604020202020204" pitchFamily="34" charset="0"/>
              <a:buChar char="•"/>
            </a:pPr>
            <a:r>
              <a:rPr lang="en-AU" b="1" dirty="0"/>
              <a:t>Excellent width and grade</a:t>
            </a:r>
          </a:p>
          <a:p>
            <a:pPr marL="177800" indent="-177800">
              <a:buClr>
                <a:schemeClr val="accent4">
                  <a:lumMod val="75000"/>
                </a:schemeClr>
              </a:buClr>
              <a:buFont typeface="Arial" panose="020B0604020202020204" pitchFamily="34" charset="0"/>
              <a:buChar char="•"/>
            </a:pPr>
            <a:endParaRPr lang="en-AU" b="1" dirty="0"/>
          </a:p>
          <a:p>
            <a:pPr marL="177800" indent="-177800">
              <a:buClr>
                <a:schemeClr val="accent4">
                  <a:lumMod val="75000"/>
                </a:schemeClr>
              </a:buClr>
              <a:buFont typeface="Arial" panose="020B0604020202020204" pitchFamily="34" charset="0"/>
              <a:buChar char="•"/>
            </a:pPr>
            <a:r>
              <a:rPr lang="en-AU" b="1" dirty="0"/>
              <a:t>500 m strike length</a:t>
            </a:r>
          </a:p>
          <a:p>
            <a:pPr marL="177800" indent="-177800">
              <a:buClr>
                <a:schemeClr val="accent4">
                  <a:lumMod val="75000"/>
                </a:schemeClr>
              </a:buClr>
              <a:buFont typeface="Arial" panose="020B0604020202020204" pitchFamily="34" charset="0"/>
              <a:buChar char="•"/>
            </a:pPr>
            <a:endParaRPr lang="en-AU" b="1" dirty="0"/>
          </a:p>
          <a:p>
            <a:pPr marL="177800" indent="-177800">
              <a:buClr>
                <a:schemeClr val="accent4">
                  <a:lumMod val="75000"/>
                </a:schemeClr>
              </a:buClr>
              <a:buFont typeface="Arial" panose="020B0604020202020204" pitchFamily="34" charset="0"/>
              <a:buChar char="•"/>
            </a:pPr>
            <a:r>
              <a:rPr lang="en-AU" b="1" dirty="0"/>
              <a:t>Open along strike and at depth</a:t>
            </a:r>
          </a:p>
          <a:p>
            <a:pPr marL="177800" indent="-177800">
              <a:buClr>
                <a:schemeClr val="accent4">
                  <a:lumMod val="75000"/>
                </a:schemeClr>
              </a:buClr>
              <a:buFont typeface="Arial" panose="020B0604020202020204" pitchFamily="34" charset="0"/>
              <a:buChar char="•"/>
            </a:pPr>
            <a:endParaRPr lang="en-AU" b="1" dirty="0"/>
          </a:p>
          <a:p>
            <a:pPr marL="177800" indent="-177800">
              <a:buClr>
                <a:schemeClr val="accent4">
                  <a:lumMod val="75000"/>
                </a:schemeClr>
              </a:buClr>
              <a:buFont typeface="Arial" panose="020B0604020202020204" pitchFamily="34" charset="0"/>
              <a:buChar char="•"/>
            </a:pPr>
            <a:r>
              <a:rPr lang="en-AU" b="1" dirty="0"/>
              <a:t>Wide, high grade trench results at surface, include:</a:t>
            </a:r>
          </a:p>
          <a:p>
            <a:pPr marL="177800" indent="-177800">
              <a:buClr>
                <a:schemeClr val="accent4">
                  <a:lumMod val="75000"/>
                </a:schemeClr>
              </a:buClr>
              <a:buFont typeface="Arial" panose="020B0604020202020204" pitchFamily="34" charset="0"/>
              <a:buChar char="•"/>
            </a:pPr>
            <a:endParaRPr lang="en-AU" b="1" dirty="0"/>
          </a:p>
          <a:p>
            <a:pPr marL="635000" lvl="1" indent="-177800">
              <a:buClr>
                <a:schemeClr val="accent4">
                  <a:lumMod val="75000"/>
                </a:schemeClr>
              </a:buClr>
              <a:buFont typeface="Arial" panose="020B0604020202020204" pitchFamily="34" charset="0"/>
              <a:buChar char="•"/>
            </a:pPr>
            <a:r>
              <a:rPr lang="en-AU" b="1" dirty="0"/>
              <a:t>9.7 m @ 521 g/t Ag</a:t>
            </a:r>
          </a:p>
          <a:p>
            <a:pPr marL="635000" lvl="1" indent="-177800">
              <a:buClr>
                <a:schemeClr val="accent4">
                  <a:lumMod val="75000"/>
                </a:schemeClr>
              </a:buClr>
              <a:buFont typeface="Arial" panose="020B0604020202020204" pitchFamily="34" charset="0"/>
              <a:buChar char="•"/>
            </a:pPr>
            <a:r>
              <a:rPr lang="en-AU" b="1" dirty="0"/>
              <a:t>8.35 m @ 497 g/t Ag</a:t>
            </a:r>
          </a:p>
          <a:p>
            <a:pPr lvl="1">
              <a:buClr>
                <a:schemeClr val="accent4">
                  <a:lumMod val="75000"/>
                </a:schemeClr>
              </a:buClr>
            </a:pPr>
            <a:endParaRPr lang="en-AU" b="1" dirty="0"/>
          </a:p>
        </p:txBody>
      </p:sp>
    </p:spTree>
    <p:extLst>
      <p:ext uri="{BB962C8B-B14F-4D97-AF65-F5344CB8AC3E}">
        <p14:creationId xmlns:p14="http://schemas.microsoft.com/office/powerpoint/2010/main" val="320812324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7461</TotalTime>
  <Words>1566</Words>
  <Application>Microsoft Office PowerPoint</Application>
  <PresentationFormat>Widescreen</PresentationFormat>
  <Paragraphs>434</Paragraphs>
  <Slides>27</Slides>
  <Notes>17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27</vt:i4>
      </vt:variant>
    </vt:vector>
  </HeadingPairs>
  <TitlesOfParts>
    <vt:vector size="38" baseType="lpstr">
      <vt:lpstr>Arial</vt:lpstr>
      <vt:lpstr>Calibri</vt:lpstr>
      <vt:lpstr>Helvetica Neue</vt:lpstr>
      <vt:lpstr>Open Sans</vt:lpstr>
      <vt:lpstr>Open Sans Condensed</vt:lpstr>
      <vt:lpstr>Open Sans Condensed Light</vt:lpstr>
      <vt:lpstr>Open Sans Light</vt:lpstr>
      <vt:lpstr>Times New Roman</vt:lpstr>
      <vt:lpstr>Wingdings</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THE SAN MARCIAL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SAN MARCIAL PROJECT – NEW TARGETS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APPENDICES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Shawn Topp</dc:creator>
  <cp:lastModifiedBy>Goldplay</cp:lastModifiedBy>
  <cp:revision>1452</cp:revision>
  <cp:lastPrinted>2019-02-27T18:52:37Z</cp:lastPrinted>
  <dcterms:created xsi:type="dcterms:W3CDTF">2017-01-25T02:31:18Z</dcterms:created>
  <dcterms:modified xsi:type="dcterms:W3CDTF">2019-03-24T19:33:06Z</dcterms:modified>
</cp:coreProperties>
</file>